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wmv" ContentType="video/x-ms-wmv"/>
  <Override PartName="/customXml/itemProps1.xml" ContentType="application/vnd.openxmlformats-officedocument.customXmlProperties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howGuides="1">
      <p:cViewPr>
        <p:scale>
          <a:sx n="82" d="100"/>
          <a:sy n="82" d="100"/>
        </p:scale>
        <p:origin x="-1104" y="-264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1" Type="http://schemas.openxmlformats.org/officeDocument/2006/relationships/video" Target="../media/media1.wmv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video" Target="../media/media1.wmv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1" Type="http://schemas.openxmlformats.org/officeDocument/2006/relationships/video" Target="../media/media1.wmv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video" Target="../media/media1.wmv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video" Target="../media/media1.wmv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clouds.wmv">
            <a:hlinkClick r:id="" action="ppaction://media"/>
          </p:cNvPr>
          <p:cNvPicPr/>
          <p:nvPr userDrawn="1">
            <a:vide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3"/>
              </p:ext>
            </p:extLst>
          </p:nvPr>
        </p:nvPicPr>
        <p:blipFill rotWithShape="1">
          <a:blip r:embed="rId4">
            <a:lum bright="10000"/>
          </a:blip>
          <a:srcRect l="4494" t="26120" r="4720" b="14091"/>
          <a:stretch/>
        </p:blipFill>
        <p:spPr>
          <a:xfrm flipH="1">
            <a:off x="0" y="0"/>
            <a:ext cx="9144000" cy="401470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0574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877554"/>
            <a:ext cx="7391400" cy="35994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6868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4114800"/>
            <a:ext cx="4191000" cy="19812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pPr/>
              <a:t>9/1/11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709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95400"/>
            <a:ext cx="7010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pPr/>
              <a:t>9/1/11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032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clouds.wmv">
            <a:hlinkClick r:id="" action="ppaction://media"/>
          </p:cNvPr>
          <p:cNvPicPr/>
          <p:nvPr userDrawn="1">
            <a:vide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3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1864" y="120126"/>
            <a:ext cx="2057400" cy="5290073"/>
          </a:xfrm>
        </p:spPr>
        <p:txBody>
          <a:bodyPr vert="eaVer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0126"/>
            <a:ext cx="6553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pPr/>
              <a:t>9/1/11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55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pPr/>
              <a:t>9/1/11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786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clouds.wmv">
            <a:hlinkClick r:id="" action="ppaction://media"/>
          </p:cNvPr>
          <p:cNvPicPr/>
          <p:nvPr userDrawn="1">
            <a:vide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3"/>
              </p:ext>
            </p:extLst>
          </p:nvPr>
        </p:nvPicPr>
        <p:blipFill rotWithShape="1">
          <a:blip r:embed="rId4">
            <a:lum bright="10000"/>
          </a:blip>
          <a:srcRect l="4494" t="26120" r="4720" b="22814"/>
          <a:stretch/>
        </p:blipFill>
        <p:spPr>
          <a:xfrm flipH="1">
            <a:off x="0" y="0"/>
            <a:ext cx="9144000" cy="3429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447800"/>
            <a:ext cx="9144000" cy="1981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0985"/>
            <a:ext cx="86868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505200"/>
            <a:ext cx="4343400" cy="129578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pPr/>
              <a:t>9/1/11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27381"/>
          <a:stretch/>
        </p:blipFill>
        <p:spPr>
          <a:xfrm>
            <a:off x="4495800" y="1759754"/>
            <a:ext cx="4648200" cy="31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883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pPr/>
              <a:t>9/1/11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684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19432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59194"/>
            <a:ext cx="4268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9432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9194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pPr/>
              <a:t>9/1/11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979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pPr/>
              <a:t>9/1/11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309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pPr/>
              <a:t>9/1/11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459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nimated clouds.wmv">
            <a:hlinkClick r:id="" action="ppaction://media"/>
          </p:cNvPr>
          <p:cNvPicPr/>
          <p:nvPr userDrawn="1">
            <a:vide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3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0487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487"/>
            <a:ext cx="5340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52537"/>
            <a:ext cx="32369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pPr/>
              <a:t>9/1/11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839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nimated clouds.wmv">
            <a:hlinkClick r:id="" action="ppaction://media"/>
          </p:cNvPr>
          <p:cNvPicPr/>
          <p:nvPr userDrawn="1">
            <a:vide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3"/>
              </p:ext>
            </p:extLst>
          </p:nvPr>
        </p:nvPicPr>
        <p:blipFill rotWithShape="1">
          <a:blip r:embed="rId4">
            <a:lum bright="10000"/>
          </a:blip>
          <a:srcRect l="4494" t="26120" r="4720" b="62105"/>
          <a:stretch/>
        </p:blipFill>
        <p:spPr>
          <a:xfrm flipH="1">
            <a:off x="0" y="6067313"/>
            <a:ext cx="9144000" cy="790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35794"/>
          <a:stretch/>
        </p:blipFill>
        <p:spPr>
          <a:xfrm>
            <a:off x="7010400" y="5215549"/>
            <a:ext cx="2133600" cy="1618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437941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5011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0467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8FAA-2B4D-4D0F-A1F0-EEB2E56ED74D}" type="datetimeFigureOut">
              <a:rPr lang="en-US" smtClean="0"/>
              <a:pPr/>
              <a:t>9/1/11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C31-284E-4DC4-829E-29D2DA6697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057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ideo" Target="../media/media1.wmv"/><Relationship Id="rId14" Type="http://schemas.microsoft.com/office/2007/relationships/media" Target="../media/media1.wmv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clouds.wmv">
            <a:hlinkClick r:id="" action="ppaction://media"/>
          </p:cNvPr>
          <p:cNvPicPr/>
          <p:nvPr>
            <a:videoFile r:link="rId13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14"/>
              </p:ext>
            </p:extLst>
          </p:nvPr>
        </p:nvPicPr>
        <p:blipFill rotWithShape="1">
          <a:blip r:embed="rId15">
            <a:lum bright="10000"/>
          </a:blip>
          <a:srcRect l="4494" t="26120" r="4720" b="55296"/>
          <a:stretch/>
        </p:blipFill>
        <p:spPr>
          <a:xfrm flipH="1">
            <a:off x="0" y="0"/>
            <a:ext cx="9144000" cy="124788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86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8FAA-2B4D-4D0F-A1F0-EEB2E56ED74D}" type="datetimeFigureOut">
              <a:rPr lang="en-US" smtClean="0"/>
              <a:pPr/>
              <a:t>9/1/11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73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43C31-284E-4DC4-829E-29D2DA6697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35794"/>
          <a:stretch/>
        </p:blipFill>
        <p:spPr>
          <a:xfrm>
            <a:off x="7010400" y="464761"/>
            <a:ext cx="2133600" cy="16182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9801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494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pnic.net/community/participate/join-discussions/sigs/wg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Working Group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Membership Voting Rights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305772">
            <a:off x="1784071" y="3394006"/>
            <a:ext cx="19498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APNIC 32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479272">
            <a:off x="2209800" y="3945608"/>
            <a:ext cx="8631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busan</a:t>
            </a:r>
            <a:endParaRPr lang="en-U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085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 to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IN" dirty="0" smtClean="0"/>
          </a:p>
          <a:p>
            <a:pPr algn="just"/>
            <a:r>
              <a:rPr lang="en-IN" dirty="0" smtClean="0"/>
              <a:t>Finally</a:t>
            </a:r>
            <a:r>
              <a:rPr lang="en-IN" dirty="0"/>
              <a:t>; As expressed please post more ideas, thoughts &amp; views to help the WG to make the recommendations.</a:t>
            </a:r>
          </a:p>
          <a:p>
            <a:pPr algn="just"/>
            <a:r>
              <a:rPr lang="en-IN" dirty="0"/>
              <a:t>The details of the Working Group &amp; the archives of the discussion can be found here… </a:t>
            </a:r>
          </a:p>
          <a:p>
            <a:pPr lvl="1"/>
            <a:r>
              <a:rPr lang="en-IN" dirty="0">
                <a:hlinkClick r:id="rId2"/>
              </a:rPr>
              <a:t>http://</a:t>
            </a:r>
            <a:r>
              <a:rPr lang="en-IN" dirty="0" smtClean="0">
                <a:hlinkClick r:id="rId2"/>
              </a:rPr>
              <a:t>www.apnic.net/community/participate/join-discussions/sigs/wgs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402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000" dirty="0" smtClean="0"/>
              <a:t>Executive Council is an elected body</a:t>
            </a:r>
          </a:p>
          <a:p>
            <a:pPr algn="just"/>
            <a:r>
              <a:rPr lang="en-US" sz="3000" dirty="0" smtClean="0"/>
              <a:t>Members are expected to vote and elect EC members.</a:t>
            </a:r>
          </a:p>
          <a:p>
            <a:pPr algn="just"/>
            <a:r>
              <a:rPr lang="en-IN" sz="3000" dirty="0" smtClean="0"/>
              <a:t>Currently </a:t>
            </a:r>
            <a:r>
              <a:rPr lang="en-IN" sz="3000" dirty="0"/>
              <a:t>APNIC </a:t>
            </a:r>
            <a:r>
              <a:rPr lang="en-IN" sz="3000" dirty="0" smtClean="0"/>
              <a:t>follows </a:t>
            </a:r>
            <a:r>
              <a:rPr lang="en-IN" sz="3000" dirty="0"/>
              <a:t>proportional voting system. </a:t>
            </a:r>
            <a:endParaRPr lang="en-US" sz="3000" dirty="0"/>
          </a:p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3242622"/>
              </p:ext>
            </p:extLst>
          </p:nvPr>
        </p:nvGraphicFramePr>
        <p:xfrm>
          <a:off x="2133600" y="3429000"/>
          <a:ext cx="4191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Membership</a:t>
                      </a:r>
                      <a:r>
                        <a:rPr lang="en-US" baseline="0" dirty="0" smtClean="0"/>
                        <a:t> Tier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Votes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Associate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Very</a:t>
                      </a:r>
                      <a:r>
                        <a:rPr lang="en-US" baseline="0" dirty="0" smtClean="0"/>
                        <a:t> small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Very Large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Extra </a:t>
                      </a:r>
                      <a:r>
                        <a:rPr lang="en-US" baseline="0" dirty="0" smtClean="0"/>
                        <a:t> Large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55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</a:t>
            </a:r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 new proposal on membership voting strengths was proposed by the proposer, </a:t>
            </a:r>
            <a:r>
              <a:rPr lang="en-US" dirty="0" err="1" smtClean="0"/>
              <a:t>Pavan</a:t>
            </a:r>
            <a:r>
              <a:rPr lang="en-US" dirty="0" smtClean="0"/>
              <a:t> </a:t>
            </a:r>
            <a:r>
              <a:rPr lang="en-US" dirty="0" err="1" smtClean="0"/>
              <a:t>Duggal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Proposed during APNIC 30, Gold Coast.</a:t>
            </a:r>
          </a:p>
          <a:p>
            <a:pPr lvl="1"/>
            <a:r>
              <a:rPr lang="en-US" dirty="0"/>
              <a:t>Problem sited</a:t>
            </a:r>
          </a:p>
          <a:p>
            <a:pPr lvl="2" algn="just"/>
            <a:r>
              <a:rPr lang="en-IN" dirty="0"/>
              <a:t>A large section of the membership </a:t>
            </a:r>
            <a:r>
              <a:rPr lang="en-IN" dirty="0" smtClean="0"/>
              <a:t>community </a:t>
            </a:r>
            <a:r>
              <a:rPr lang="en-IN" dirty="0"/>
              <a:t>are </a:t>
            </a:r>
            <a:r>
              <a:rPr lang="en-IN" dirty="0" smtClean="0"/>
              <a:t>being rundown </a:t>
            </a:r>
            <a:r>
              <a:rPr lang="en-IN" dirty="0"/>
              <a:t>due </a:t>
            </a:r>
            <a:r>
              <a:rPr lang="en-IN" dirty="0" smtClean="0"/>
              <a:t>to proportional </a:t>
            </a:r>
            <a:r>
              <a:rPr lang="en-IN" dirty="0"/>
              <a:t>voting </a:t>
            </a:r>
            <a:r>
              <a:rPr lang="en-IN" dirty="0" smtClean="0"/>
              <a:t>system</a:t>
            </a:r>
            <a:r>
              <a:rPr lang="en-US" dirty="0" smtClean="0"/>
              <a:t>.</a:t>
            </a:r>
          </a:p>
          <a:p>
            <a:pPr lvl="1" algn="just"/>
            <a:r>
              <a:rPr lang="en-IN" dirty="0"/>
              <a:t>Proposal to introduce equal voting rights for all members in APNIC.</a:t>
            </a:r>
          </a:p>
          <a:p>
            <a:pPr lvl="2" algn="just"/>
            <a:r>
              <a:rPr lang="en-IN" dirty="0"/>
              <a:t>One member one vote system.</a:t>
            </a:r>
          </a:p>
          <a:p>
            <a:pPr lvl="2" algn="just"/>
            <a:r>
              <a:rPr lang="en-IN" dirty="0"/>
              <a:t>A member can cast votes equal to number of posts.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64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 smtClean="0"/>
              <a:t>A recommendation to form a WG was made by members.</a:t>
            </a:r>
          </a:p>
          <a:p>
            <a:r>
              <a:rPr lang="en-US" dirty="0" smtClean="0"/>
              <a:t>Desi Valli &amp; Dr. Kenny Huang were made as co-chairs of the WG</a:t>
            </a:r>
          </a:p>
          <a:p>
            <a:pPr lvl="1"/>
            <a:r>
              <a:rPr lang="en-US" dirty="0"/>
              <a:t>Objective - </a:t>
            </a:r>
            <a:r>
              <a:rPr lang="en-IN" dirty="0"/>
              <a:t>To discuss possible changes to APNIC membership voting rights and report </a:t>
            </a:r>
            <a:r>
              <a:rPr lang="en-IN" dirty="0" smtClean="0"/>
              <a:t>back.</a:t>
            </a:r>
          </a:p>
          <a:p>
            <a:pPr lvl="1"/>
            <a:r>
              <a:rPr lang="en-IN" dirty="0" smtClean="0"/>
              <a:t>Number of members – 67</a:t>
            </a:r>
          </a:p>
          <a:p>
            <a:pPr lvl="1"/>
            <a:r>
              <a:rPr lang="en-IN" dirty="0" smtClean="0"/>
              <a:t>Number of postings online – 225 (</a:t>
            </a:r>
            <a:r>
              <a:rPr lang="en-IN" dirty="0" err="1" smtClean="0"/>
              <a:t>approx</a:t>
            </a:r>
            <a:r>
              <a:rPr lang="en-IN" dirty="0" smtClean="0"/>
              <a:t>)</a:t>
            </a:r>
          </a:p>
          <a:p>
            <a:pPr lvl="1"/>
            <a:r>
              <a:rPr lang="en-IN" dirty="0" smtClean="0"/>
              <a:t>Number of active participants – 27*</a:t>
            </a:r>
          </a:p>
          <a:p>
            <a:pPr lvl="1"/>
            <a:r>
              <a:rPr lang="en-IN" dirty="0" smtClean="0"/>
              <a:t>In progress report was produced to members during APNIC 31</a:t>
            </a:r>
            <a:endParaRPr lang="en-IN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294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 – APNIC 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Members were called for a meeting at APNIC venue 32.</a:t>
            </a:r>
          </a:p>
          <a:p>
            <a:pPr lvl="1"/>
            <a:r>
              <a:rPr lang="en-US" dirty="0" smtClean="0"/>
              <a:t>Around 40-45 members participated</a:t>
            </a:r>
          </a:p>
          <a:p>
            <a:pPr lvl="1"/>
            <a:r>
              <a:rPr lang="en-US" dirty="0" smtClean="0"/>
              <a:t>Resignation of Dr. Kenny Huang was announced.</a:t>
            </a:r>
          </a:p>
          <a:p>
            <a:pPr lvl="1"/>
            <a:r>
              <a:rPr lang="en-US" dirty="0" err="1" smtClean="0"/>
              <a:t>Skeeve</a:t>
            </a:r>
            <a:r>
              <a:rPr lang="en-US" dirty="0" smtClean="0"/>
              <a:t> Stevens was nominated as the new </a:t>
            </a:r>
            <a:r>
              <a:rPr lang="en-US" dirty="0" err="1" smtClean="0"/>
              <a:t>cochair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Members who oppose, support and also those who wanted to propose new formats were asked to deliberate their views.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677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Members have expressed that the issues in the current system are not explicit.</a:t>
            </a:r>
          </a:p>
          <a:p>
            <a:r>
              <a:rPr lang="en-US" dirty="0" smtClean="0"/>
              <a:t>It is deliberated that the issues be derived out of a detailed analysis on the past &amp; future of APNIC and Internet.</a:t>
            </a:r>
          </a:p>
          <a:p>
            <a:r>
              <a:rPr lang="en-US" dirty="0"/>
              <a:t>There are views that the </a:t>
            </a:r>
            <a:r>
              <a:rPr lang="en-US" dirty="0" smtClean="0"/>
              <a:t>proposal </a:t>
            </a:r>
            <a:r>
              <a:rPr lang="en-US" dirty="0"/>
              <a:t>may not be good enough to fix the </a:t>
            </a:r>
            <a:r>
              <a:rPr lang="en-US" dirty="0" smtClean="0"/>
              <a:t>issues that may prevail now.</a:t>
            </a:r>
          </a:p>
          <a:p>
            <a:r>
              <a:rPr lang="en-US" dirty="0"/>
              <a:t>There were </a:t>
            </a:r>
            <a:r>
              <a:rPr lang="en-US" dirty="0" smtClean="0"/>
              <a:t>debates </a:t>
            </a:r>
            <a:r>
              <a:rPr lang="en-US" dirty="0"/>
              <a:t>about the implications on NIR, and so the voting </a:t>
            </a:r>
            <a:r>
              <a:rPr lang="en-US" dirty="0" smtClean="0"/>
              <a:t>strengths </a:t>
            </a:r>
            <a:r>
              <a:rPr lang="en-US" dirty="0"/>
              <a:t>of the members of NIR</a:t>
            </a:r>
            <a:r>
              <a:rPr lang="en-US" dirty="0" smtClean="0"/>
              <a:t>.</a:t>
            </a:r>
          </a:p>
          <a:p>
            <a:r>
              <a:rPr lang="en-US" dirty="0"/>
              <a:t>Given the datum </a:t>
            </a:r>
            <a:r>
              <a:rPr lang="en-US" dirty="0" smtClean="0"/>
              <a:t>it is debated that the change </a:t>
            </a:r>
            <a:r>
              <a:rPr lang="en-US" dirty="0"/>
              <a:t>in voting system will not shift the balance of regions, hence it is pondered that the change is not required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It is also been referred that the counterparts like ARIN, RIPE NCC follow the proposed method.</a:t>
            </a:r>
          </a:p>
          <a:p>
            <a:pPr algn="just"/>
            <a:r>
              <a:rPr lang="en-US" dirty="0"/>
              <a:t>It is viewed that the voting be restricted only through online methods, as it will eliminate </a:t>
            </a:r>
            <a:r>
              <a:rPr lang="en-US" dirty="0" err="1"/>
              <a:t>cartelisation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52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Three </a:t>
            </a:r>
            <a:r>
              <a:rPr lang="en-US" dirty="0"/>
              <a:t>new </a:t>
            </a:r>
            <a:r>
              <a:rPr lang="en-US" dirty="0" smtClean="0"/>
              <a:t>proposals are </a:t>
            </a:r>
            <a:r>
              <a:rPr lang="en-US" dirty="0"/>
              <a:t>posted </a:t>
            </a:r>
            <a:endParaRPr lang="en-US" dirty="0" smtClean="0"/>
          </a:p>
          <a:p>
            <a:pPr lvl="1"/>
            <a:r>
              <a:rPr lang="en-US" dirty="0" smtClean="0"/>
              <a:t>Recommending to maintain </a:t>
            </a:r>
            <a:r>
              <a:rPr lang="en-US" dirty="0"/>
              <a:t>the status-quo</a:t>
            </a:r>
            <a:r>
              <a:rPr lang="en-US" dirty="0" smtClean="0"/>
              <a:t>.</a:t>
            </a:r>
          </a:p>
          <a:p>
            <a:pPr lvl="1" algn="just"/>
            <a:r>
              <a:rPr lang="en-IN" dirty="0" smtClean="0"/>
              <a:t>A </a:t>
            </a:r>
            <a:r>
              <a:rPr lang="en-IN" dirty="0"/>
              <a:t>Nominations Committee be created to put forward suitably Qualified candidates for the various EC positions.</a:t>
            </a:r>
          </a:p>
          <a:p>
            <a:pPr lvl="2" algn="just"/>
            <a:r>
              <a:rPr lang="en-IN" dirty="0"/>
              <a:t>Each APNIC member be provided with at most two votes in each election.</a:t>
            </a:r>
          </a:p>
          <a:p>
            <a:pPr lvl="3" algn="just"/>
            <a:r>
              <a:rPr lang="en-IN" dirty="0"/>
              <a:t>One  vote if they are an APNIC member; and</a:t>
            </a:r>
          </a:p>
          <a:p>
            <a:pPr lvl="3" algn="just"/>
            <a:r>
              <a:rPr lang="en-IN" dirty="0"/>
              <a:t>One additional vote if they hold APNIC or NIR resources.</a:t>
            </a:r>
          </a:p>
          <a:p>
            <a:pPr lvl="1" algn="just"/>
            <a:r>
              <a:rPr lang="en-US" dirty="0"/>
              <a:t>Voting strengths shall be changed from 1 to 64 votes, to 1 to 4.</a:t>
            </a:r>
          </a:p>
          <a:p>
            <a:pPr lvl="1" algn="just"/>
            <a:endParaRPr lang="en-IN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325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pPr algn="just"/>
            <a:r>
              <a:rPr lang="en-IN" dirty="0" smtClean="0"/>
              <a:t>There is a general agreement that </a:t>
            </a:r>
            <a:r>
              <a:rPr lang="en-IN" dirty="0"/>
              <a:t>there is a need for more </a:t>
            </a:r>
            <a:r>
              <a:rPr lang="en-IN" dirty="0" smtClean="0"/>
              <a:t>analysis on the existing system and the issues that prevail for various sections.</a:t>
            </a:r>
          </a:p>
          <a:p>
            <a:pPr algn="just"/>
            <a:r>
              <a:rPr lang="en-IN" dirty="0" smtClean="0"/>
              <a:t>Also there is an agreement that there is a need for more ideas </a:t>
            </a:r>
            <a:r>
              <a:rPr lang="en-IN" dirty="0"/>
              <a:t>&amp; more </a:t>
            </a:r>
            <a:r>
              <a:rPr lang="en-IN" dirty="0" smtClean="0"/>
              <a:t>thoughts. </a:t>
            </a:r>
          </a:p>
          <a:p>
            <a:pPr algn="just"/>
            <a:r>
              <a:rPr lang="en-IN" dirty="0" smtClean="0"/>
              <a:t>More options shall be deliberated among members </a:t>
            </a:r>
            <a:r>
              <a:rPr lang="en-IN" dirty="0"/>
              <a:t>so that a model can be built </a:t>
            </a:r>
            <a:r>
              <a:rPr lang="en-IN" dirty="0" smtClean="0"/>
              <a:t>after </a:t>
            </a:r>
            <a:r>
              <a:rPr lang="en-IN" dirty="0"/>
              <a:t>understanding the </a:t>
            </a:r>
            <a:r>
              <a:rPr lang="en-IN" dirty="0" smtClean="0"/>
              <a:t>demerits and merits.</a:t>
            </a:r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250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 to 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member has asked for a data that provides a census report on any of the past elections that helps to gather the information regarding participating tiers, by the secretariat.</a:t>
            </a:r>
          </a:p>
          <a:p>
            <a:r>
              <a:rPr lang="en-US" dirty="0" smtClean="0"/>
              <a:t>The current member data on various tiers of every economy, by the secretariat.</a:t>
            </a:r>
          </a:p>
          <a:p>
            <a:r>
              <a:rPr lang="en-US" dirty="0" smtClean="0"/>
              <a:t>The same be made available for better analysis of the problems.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147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S101881359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7847DE1-7447-4BB3-92C7-CFBC2A0F3E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TS101881359</Template>
  <TotalTime>235</TotalTime>
  <Words>679</Words>
  <Application>Microsoft Macintosh PowerPoint</Application>
  <PresentationFormat>On-screen Show (4:3)</PresentationFormat>
  <Paragraphs>84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TS101881359</vt:lpstr>
      <vt:lpstr>Working Group Report</vt:lpstr>
      <vt:lpstr>Background</vt:lpstr>
      <vt:lpstr>Proposal…</vt:lpstr>
      <vt:lpstr>Working group</vt:lpstr>
      <vt:lpstr>WG – APNIC 32</vt:lpstr>
      <vt:lpstr>Summary of discussions</vt:lpstr>
      <vt:lpstr>New proposals</vt:lpstr>
      <vt:lpstr>Agreement</vt:lpstr>
      <vt:lpstr>Submission to EC</vt:lpstr>
      <vt:lpstr>Submission to members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Group Report</dc:title>
  <dc:creator>Desi</dc:creator>
  <cp:lastModifiedBy>Samantha Marks</cp:lastModifiedBy>
  <cp:revision>33</cp:revision>
  <dcterms:created xsi:type="dcterms:W3CDTF">2011-09-01T06:26:15Z</dcterms:created>
  <dcterms:modified xsi:type="dcterms:W3CDTF">2011-09-01T06:32:41Z</dcterms:modified>
  <cp:category>2010 education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TC101881359</vt:lpwstr>
  </property>
</Properties>
</file>