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Default Extension="wmf" ContentType="image/x-wmf"/>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docProps/core.xml" ContentType="application/vnd.openxmlformats-package.core-properties+xml"/>
  <Override PartName="/ppt/slides/slide14.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s/slide6.xml" ContentType="application/vnd.openxmlformats-officedocument.presentationml.slide+xml"/>
  <Override PartName="/ppt/slides/slide17.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s/slide4.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61" r:id="rId1"/>
  </p:sldMasterIdLst>
  <p:notesMasterIdLst>
    <p:notesMasterId r:id="rId20"/>
  </p:notesMasterIdLst>
  <p:handoutMasterIdLst>
    <p:handoutMasterId r:id="rId21"/>
  </p:handoutMasterIdLst>
  <p:sldIdLst>
    <p:sldId id="257" r:id="rId2"/>
    <p:sldId id="256" r:id="rId3"/>
    <p:sldId id="258" r:id="rId4"/>
    <p:sldId id="259" r:id="rId5"/>
    <p:sldId id="265" r:id="rId6"/>
    <p:sldId id="269" r:id="rId7"/>
    <p:sldId id="260" r:id="rId8"/>
    <p:sldId id="271" r:id="rId9"/>
    <p:sldId id="272" r:id="rId10"/>
    <p:sldId id="270" r:id="rId11"/>
    <p:sldId id="261" r:id="rId12"/>
    <p:sldId id="266" r:id="rId13"/>
    <p:sldId id="267" r:id="rId14"/>
    <p:sldId id="268" r:id="rId15"/>
    <p:sldId id="262" r:id="rId16"/>
    <p:sldId id="273" r:id="rId17"/>
    <p:sldId id="263" r:id="rId18"/>
    <p:sldId id="264" r:id="rId19"/>
  </p:sldIdLst>
  <p:sldSz cx="10080625" cy="7559675"/>
  <p:notesSz cx="7559675" cy="10691813"/>
  <p:defaultTextStyle>
    <a:defPPr>
      <a:defRPr lang="en-US"/>
    </a:defPPr>
    <a:lvl1pPr algn="l" defTabSz="449263"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742950" indent="-285750" algn="l" defTabSz="449263"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1143000" indent="-228600" algn="l" defTabSz="449263"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600200" indent="-228600" algn="l" defTabSz="449263"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2057400" indent="-228600" algn="l" defTabSz="449263"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81" d="100"/>
          <a:sy n="81" d="100"/>
        </p:scale>
        <p:origin x="-896" y="-104"/>
      </p:cViewPr>
      <p:guideLst>
        <p:guide orient="horz" pos="2381"/>
        <p:guide pos="3175"/>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6600" cy="5349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281488" y="0"/>
            <a:ext cx="3276600" cy="534988"/>
          </a:xfrm>
          <a:prstGeom prst="rect">
            <a:avLst/>
          </a:prstGeom>
        </p:spPr>
        <p:txBody>
          <a:bodyPr vert="horz" lIns="91440" tIns="45720" rIns="91440" bIns="45720" rtlCol="0"/>
          <a:lstStyle>
            <a:lvl1pPr algn="r">
              <a:defRPr sz="1200"/>
            </a:lvl1pPr>
          </a:lstStyle>
          <a:p>
            <a:fld id="{F7628F11-78BA-6946-B6AD-B1BBDF280F9C}" type="datetimeFigureOut">
              <a:rPr lang="en-US" smtClean="0"/>
              <a:pPr/>
              <a:t>8/28/11</a:t>
            </a:fld>
            <a:endParaRPr lang="en-US"/>
          </a:p>
        </p:txBody>
      </p:sp>
      <p:sp>
        <p:nvSpPr>
          <p:cNvPr id="4" name="Footer Placeholder 3"/>
          <p:cNvSpPr>
            <a:spLocks noGrp="1"/>
          </p:cNvSpPr>
          <p:nvPr>
            <p:ph type="ftr" sz="quarter" idx="2"/>
          </p:nvPr>
        </p:nvSpPr>
        <p:spPr>
          <a:xfrm>
            <a:off x="0" y="10155238"/>
            <a:ext cx="3276600" cy="5349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281488" y="10155238"/>
            <a:ext cx="3276600" cy="534987"/>
          </a:xfrm>
          <a:prstGeom prst="rect">
            <a:avLst/>
          </a:prstGeom>
        </p:spPr>
        <p:txBody>
          <a:bodyPr vert="horz" lIns="91440" tIns="45720" rIns="91440" bIns="45720" rtlCol="0" anchor="b"/>
          <a:lstStyle>
            <a:lvl1pPr algn="r">
              <a:defRPr sz="1200"/>
            </a:lvl1pPr>
          </a:lstStyle>
          <a:p>
            <a:fld id="{5F00D86C-3064-8040-9442-0EE197876857}"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4338" name="Rectangle 1"/>
          <p:cNvSpPr>
            <a:spLocks noGrp="1" noRot="1" noChangeAspect="1" noChangeArrowheads="1"/>
          </p:cNvSpPr>
          <p:nvPr>
            <p:ph type="sldImg"/>
          </p:nvPr>
        </p:nvSpPr>
        <p:spPr bwMode="auto">
          <a:xfrm>
            <a:off x="1106488" y="812800"/>
            <a:ext cx="5343525" cy="4006850"/>
          </a:xfrm>
          <a:prstGeom prst="rect">
            <a:avLst/>
          </a:prstGeom>
          <a:noFill/>
          <a:ln w="9525">
            <a:noFill/>
            <a:round/>
            <a:headEnd/>
            <a:tailEnd/>
          </a:ln>
        </p:spPr>
      </p:sp>
      <p:sp>
        <p:nvSpPr>
          <p:cNvPr id="2050" name="Rectangle 2"/>
          <p:cNvSpPr>
            <a:spLocks noGrp="1" noChangeArrowheads="1"/>
          </p:cNvSpPr>
          <p:nvPr>
            <p:ph type="body"/>
          </p:nvPr>
        </p:nvSpPr>
        <p:spPr bwMode="auto">
          <a:xfrm>
            <a:off x="755650" y="5078413"/>
            <a:ext cx="6046788" cy="4810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a:p>
        </p:txBody>
      </p:sp>
      <p:sp>
        <p:nvSpPr>
          <p:cNvPr id="2051" name="Rectangle 3"/>
          <p:cNvSpPr>
            <a:spLocks noGrp="1" noChangeArrowheads="1"/>
          </p:cNvSpPr>
          <p:nvPr>
            <p:ph type="hdr"/>
          </p:nvPr>
        </p:nvSpPr>
        <p:spPr bwMode="auto">
          <a:xfrm>
            <a:off x="0" y="0"/>
            <a:ext cx="3279775"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hangingPunct="0">
              <a:lnSpc>
                <a:spcPct val="96000"/>
              </a:lnSpc>
              <a:buClr>
                <a:srgbClr val="000000"/>
              </a:buClr>
              <a:buSzPct val="100000"/>
              <a:buFont typeface="Times New Roman" charset="0"/>
              <a:buNone/>
              <a:tabLst>
                <a:tab pos="723900" algn="l"/>
                <a:tab pos="1447800" algn="l"/>
                <a:tab pos="2171700" algn="l"/>
                <a:tab pos="2895600" algn="l"/>
              </a:tabLst>
              <a:defRPr sz="1400">
                <a:solidFill>
                  <a:srgbClr val="000000"/>
                </a:solidFill>
                <a:latin typeface="Times New Roman" charset="0"/>
                <a:ea typeface="Arial" charset="0"/>
                <a:cs typeface="Arial" charset="0"/>
              </a:defRPr>
            </a:lvl1pPr>
          </a:lstStyle>
          <a:p>
            <a:pPr>
              <a:defRPr/>
            </a:pPr>
            <a:endParaRPr lang="en-GB"/>
          </a:p>
        </p:txBody>
      </p:sp>
      <p:sp>
        <p:nvSpPr>
          <p:cNvPr id="2052" name="Rectangle 4"/>
          <p:cNvSpPr>
            <a:spLocks noGrp="1" noChangeArrowheads="1"/>
          </p:cNvSpPr>
          <p:nvPr>
            <p:ph type="dt"/>
          </p:nvPr>
        </p:nvSpPr>
        <p:spPr bwMode="auto">
          <a:xfrm>
            <a:off x="4278313" y="0"/>
            <a:ext cx="3279775"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hangingPunct="0">
              <a:lnSpc>
                <a:spcPct val="96000"/>
              </a:lnSpc>
              <a:buClr>
                <a:srgbClr val="000000"/>
              </a:buClr>
              <a:buSzPct val="100000"/>
              <a:buFont typeface="Times New Roman" charset="0"/>
              <a:buNone/>
              <a:tabLst>
                <a:tab pos="723900" algn="l"/>
                <a:tab pos="1447800" algn="l"/>
                <a:tab pos="2171700" algn="l"/>
                <a:tab pos="2895600" algn="l"/>
              </a:tabLst>
              <a:defRPr sz="1400">
                <a:solidFill>
                  <a:srgbClr val="000000"/>
                </a:solidFill>
                <a:latin typeface="Times New Roman" charset="0"/>
                <a:ea typeface="Arial" charset="0"/>
                <a:cs typeface="Arial" charset="0"/>
              </a:defRPr>
            </a:lvl1pPr>
          </a:lstStyle>
          <a:p>
            <a:pPr>
              <a:defRPr/>
            </a:pPr>
            <a:endParaRPr lang="en-GB"/>
          </a:p>
        </p:txBody>
      </p:sp>
      <p:sp>
        <p:nvSpPr>
          <p:cNvPr id="2053" name="Rectangle 5"/>
          <p:cNvSpPr>
            <a:spLocks noGrp="1" noChangeArrowheads="1"/>
          </p:cNvSpPr>
          <p:nvPr>
            <p:ph type="ftr"/>
          </p:nvPr>
        </p:nvSpPr>
        <p:spPr bwMode="auto">
          <a:xfrm>
            <a:off x="0" y="10156825"/>
            <a:ext cx="3279775"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hangingPunct="0">
              <a:lnSpc>
                <a:spcPct val="96000"/>
              </a:lnSpc>
              <a:buClr>
                <a:srgbClr val="000000"/>
              </a:buClr>
              <a:buSzPct val="100000"/>
              <a:buFont typeface="Times New Roman" charset="0"/>
              <a:buNone/>
              <a:tabLst>
                <a:tab pos="723900" algn="l"/>
                <a:tab pos="1447800" algn="l"/>
                <a:tab pos="2171700" algn="l"/>
                <a:tab pos="2895600" algn="l"/>
              </a:tabLst>
              <a:defRPr sz="1400">
                <a:solidFill>
                  <a:srgbClr val="000000"/>
                </a:solidFill>
                <a:latin typeface="Times New Roman" charset="0"/>
                <a:ea typeface="Arial" charset="0"/>
                <a:cs typeface="Arial" charset="0"/>
              </a:defRPr>
            </a:lvl1pPr>
          </a:lstStyle>
          <a:p>
            <a:pPr>
              <a:defRPr/>
            </a:pPr>
            <a:endParaRPr lang="en-GB"/>
          </a:p>
        </p:txBody>
      </p:sp>
      <p:sp>
        <p:nvSpPr>
          <p:cNvPr id="2054" name="Rectangle 6"/>
          <p:cNvSpPr>
            <a:spLocks noGrp="1" noChangeArrowheads="1"/>
          </p:cNvSpPr>
          <p:nvPr>
            <p:ph type="sldNum"/>
          </p:nvPr>
        </p:nvSpPr>
        <p:spPr bwMode="auto">
          <a:xfrm>
            <a:off x="4278313" y="10156825"/>
            <a:ext cx="3279775"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hangingPunct="0">
              <a:lnSpc>
                <a:spcPct val="96000"/>
              </a:lnSpc>
              <a:buClr>
                <a:srgbClr val="000000"/>
              </a:buClr>
              <a:buSzPct val="100000"/>
              <a:buFont typeface="Times New Roman" charset="0"/>
              <a:buNone/>
              <a:tabLst>
                <a:tab pos="723900" algn="l"/>
                <a:tab pos="1447800" algn="l"/>
                <a:tab pos="2171700" algn="l"/>
                <a:tab pos="2895600" algn="l"/>
              </a:tabLst>
              <a:defRPr sz="1400">
                <a:solidFill>
                  <a:srgbClr val="000000"/>
                </a:solidFill>
                <a:latin typeface="Times New Roman" charset="0"/>
                <a:ea typeface="Arial" charset="0"/>
                <a:cs typeface="Arial" charset="0"/>
              </a:defRPr>
            </a:lvl1pPr>
          </a:lstStyle>
          <a:p>
            <a:pPr>
              <a:defRPr/>
            </a:pPr>
            <a:fld id="{FB174DD9-8AD0-FD47-9DE9-2A74ADDF78CA}" type="slidenum">
              <a:rPr lang="en-GB"/>
              <a:pPr>
                <a:defRPr/>
              </a:pPr>
              <a:t>‹#›</a:t>
            </a:fld>
            <a:endParaRPr lang="en-GB"/>
          </a:p>
        </p:txBody>
      </p:sp>
    </p:spTree>
  </p:cSld>
  <p:clrMap bg1="lt1" tx1="dk1" bg2="lt2" tx2="dk2" accent1="accent1" accent2="accent2" accent3="accent3" accent4="accent4" accent5="accent5" accent6="accent6" hlink="hlink" folHlink="folHlink"/>
  <p:hf hdr="0" ftr="0" dt="0"/>
  <p:notesStyle>
    <a:lvl1pPr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128"/>
        <a:cs typeface="ＭＳ Ｐゴシック" charset="-128"/>
      </a:defRPr>
    </a:lvl1pPr>
    <a:lvl2pPr marL="37931725" indent="-37474525"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7410" name="Rectangle 6"/>
          <p:cNvSpPr>
            <a:spLocks noGrp="1" noChangeArrowheads="1"/>
          </p:cNvSpPr>
          <p:nvPr>
            <p:ph type="sldNum" sz="quarter"/>
          </p:nvPr>
        </p:nvSpPr>
        <p:spPr>
          <a:noFill/>
        </p:spPr>
        <p:txBody>
          <a:bodyPr/>
          <a:lstStyle/>
          <a:p>
            <a:fld id="{16A80009-CC71-E846-9981-406BBA092DA3}" type="slidenum">
              <a:rPr lang="en-GB"/>
              <a:pPr/>
              <a:t>2</a:t>
            </a:fld>
            <a:endParaRPr lang="en-GB"/>
          </a:p>
        </p:txBody>
      </p:sp>
      <p:sp>
        <p:nvSpPr>
          <p:cNvPr id="17411" name="Text Box 1"/>
          <p:cNvSpPr>
            <a:spLocks noGrp="1" noRot="1" noChangeAspect="1" noChangeArrowheads="1"/>
          </p:cNvSpPr>
          <p:nvPr>
            <p:ph type="sldImg"/>
          </p:nvPr>
        </p:nvSpPr>
        <p:spPr>
          <a:xfrm>
            <a:off x="1106488" y="812800"/>
            <a:ext cx="5345112" cy="4008438"/>
          </a:xfrm>
          <a:solidFill>
            <a:srgbClr val="FFFFFF"/>
          </a:solidFill>
          <a:ln>
            <a:solidFill>
              <a:srgbClr val="000000"/>
            </a:solidFill>
            <a:miter lim="800000"/>
          </a:ln>
        </p:spPr>
      </p:sp>
      <p:sp>
        <p:nvSpPr>
          <p:cNvPr id="17412" name="Text Box 2"/>
          <p:cNvSpPr>
            <a:spLocks noGrp="1" noChangeArrowheads="1"/>
          </p:cNvSpPr>
          <p:nvPr>
            <p:ph type="body" idx="1"/>
          </p:nvPr>
        </p:nvSpPr>
        <p:spPr>
          <a:xfrm>
            <a:off x="755650" y="5078413"/>
            <a:ext cx="6048375" cy="4811712"/>
          </a:xfrm>
          <a:noFill/>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6047" y="2348400"/>
            <a:ext cx="8568531" cy="1620430"/>
          </a:xfrm>
        </p:spPr>
        <p:txBody>
          <a:bodyPr/>
          <a:lstStyle/>
          <a:p>
            <a:r>
              <a:rPr lang="en-AU" smtClean="0"/>
              <a:t>Click to edit Master title style</a:t>
            </a:r>
            <a:endParaRPr lang="en-US"/>
          </a:p>
        </p:txBody>
      </p:sp>
      <p:sp>
        <p:nvSpPr>
          <p:cNvPr id="3" name="Subtitle 2"/>
          <p:cNvSpPr>
            <a:spLocks noGrp="1"/>
          </p:cNvSpPr>
          <p:nvPr>
            <p:ph type="subTitle" idx="1"/>
          </p:nvPr>
        </p:nvSpPr>
        <p:spPr>
          <a:xfrm>
            <a:off x="1512094" y="4283816"/>
            <a:ext cx="7056438" cy="1931917"/>
          </a:xfrm>
        </p:spPr>
        <p:txBody>
          <a:bodyPr/>
          <a:lstStyle>
            <a:lvl1pPr marL="0" indent="0" algn="ctr">
              <a:buNone/>
              <a:defRPr>
                <a:solidFill>
                  <a:schemeClr val="tx1">
                    <a:tint val="75000"/>
                  </a:schemeClr>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en-AU"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9958" y="302737"/>
            <a:ext cx="9500709" cy="1259946"/>
          </a:xfrm>
        </p:spPr>
        <p:txBody>
          <a:bodyPr/>
          <a:lstStyle/>
          <a:p>
            <a:r>
              <a:rPr lang="en-AU" smtClean="0"/>
              <a:t>Click to edit Master title style</a:t>
            </a:r>
            <a:endParaRPr lang="en-US"/>
          </a:p>
        </p:txBody>
      </p:sp>
      <p:sp>
        <p:nvSpPr>
          <p:cNvPr id="3" name="Content Placeholder 2"/>
          <p:cNvSpPr>
            <a:spLocks noGrp="1"/>
          </p:cNvSpPr>
          <p:nvPr>
            <p:ph idx="1"/>
          </p:nvPr>
        </p:nvSpPr>
        <p:spPr>
          <a:xfrm>
            <a:off x="289958" y="1692407"/>
            <a:ext cx="9500709" cy="5137551"/>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Slide Number Placeholder 5"/>
          <p:cNvSpPr>
            <a:spLocks noGrp="1"/>
          </p:cNvSpPr>
          <p:nvPr>
            <p:ph type="sldNum" sz="quarter" idx="10"/>
          </p:nvPr>
        </p:nvSpPr>
        <p:spPr>
          <a:xfrm>
            <a:off x="7728479" y="7207941"/>
            <a:ext cx="2352146" cy="402483"/>
          </a:xfrm>
        </p:spPr>
        <p:txBody>
          <a:bodyPr/>
          <a:lstStyle>
            <a:lvl1pPr>
              <a:defRPr/>
            </a:lvl1pPr>
          </a:lstStyle>
          <a:p>
            <a:pPr>
              <a:defRPr/>
            </a:pPr>
            <a:fld id="{16A965F2-6A16-624D-806F-C9CE716AA395}" type="slidenum">
              <a:rPr lang="en-GB" smtClean="0"/>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Slide Number Placeholder 5"/>
          <p:cNvSpPr>
            <a:spLocks noGrp="1"/>
          </p:cNvSpPr>
          <p:nvPr>
            <p:ph type="sldNum" sz="quarter" idx="10"/>
          </p:nvPr>
        </p:nvSpPr>
        <p:spPr>
          <a:xfrm>
            <a:off x="7728479" y="7207941"/>
            <a:ext cx="2352146" cy="402483"/>
          </a:xfrm>
        </p:spPr>
        <p:txBody>
          <a:bodyPr/>
          <a:lstStyle>
            <a:lvl1pPr>
              <a:defRPr/>
            </a:lvl1pPr>
          </a:lstStyle>
          <a:p>
            <a:pPr>
              <a:defRPr/>
            </a:pPr>
            <a:fld id="{FF0AF934-1801-534E-BE49-41A3D61F19B2}" type="slidenum">
              <a:rPr lang="en-GB" smtClean="0"/>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7728479" y="7207941"/>
            <a:ext cx="2352146" cy="402483"/>
          </a:xfrm>
        </p:spPr>
        <p:txBody>
          <a:bodyPr/>
          <a:lstStyle>
            <a:lvl1pPr>
              <a:defRPr/>
            </a:lvl1pPr>
          </a:lstStyle>
          <a:p>
            <a:pPr>
              <a:defRPr/>
            </a:pPr>
            <a:fld id="{5E44567D-D911-3941-892C-65DEFB283AD1}" type="slidenum">
              <a:rPr lang="en-GB" smtClean="0"/>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1026" name="Picture 6" descr="APNIC 32_PPT template.jpg"/>
          <p:cNvPicPr>
            <a:picLocks noChangeAspect="1"/>
          </p:cNvPicPr>
          <p:nvPr/>
        </p:nvPicPr>
        <p:blipFill>
          <a:blip r:embed="rId6"/>
          <a:srcRect/>
          <a:stretch>
            <a:fillRect/>
          </a:stretch>
        </p:blipFill>
        <p:spPr bwMode="auto">
          <a:xfrm>
            <a:off x="0" y="6829957"/>
            <a:ext cx="10080625" cy="764717"/>
          </a:xfrm>
          <a:prstGeom prst="rect">
            <a:avLst/>
          </a:prstGeom>
          <a:noFill/>
          <a:ln w="9525">
            <a:noFill/>
            <a:miter lim="800000"/>
            <a:headEnd/>
            <a:tailEnd/>
          </a:ln>
        </p:spPr>
      </p:pic>
      <p:sp>
        <p:nvSpPr>
          <p:cNvPr id="1027" name="Title Placeholder 1"/>
          <p:cNvSpPr>
            <a:spLocks noGrp="1"/>
          </p:cNvSpPr>
          <p:nvPr>
            <p:ph type="title"/>
          </p:nvPr>
        </p:nvSpPr>
        <p:spPr bwMode="auto">
          <a:xfrm>
            <a:off x="504031" y="302737"/>
            <a:ext cx="9072563" cy="1259946"/>
          </a:xfrm>
          <a:prstGeom prst="rect">
            <a:avLst/>
          </a:prstGeom>
          <a:noFill/>
          <a:ln w="9525">
            <a:noFill/>
            <a:miter lim="800000"/>
            <a:headEnd/>
            <a:tailEnd/>
          </a:ln>
        </p:spPr>
        <p:txBody>
          <a:bodyPr vert="horz" wrap="square" lIns="100794" tIns="50397" rIns="100794" bIns="50397" numCol="1" anchor="ctr" anchorCtr="0" compatLnSpc="1">
            <a:prstTxWarp prst="textNoShape">
              <a:avLst/>
            </a:prstTxWarp>
          </a:bodyPr>
          <a:lstStyle/>
          <a:p>
            <a:pPr lvl="0"/>
            <a:r>
              <a:rPr lang="en-AU" dirty="0" smtClean="0"/>
              <a:t>Click to edit Master title style</a:t>
            </a:r>
            <a:endParaRPr lang="en-US" dirty="0"/>
          </a:p>
        </p:txBody>
      </p:sp>
      <p:sp>
        <p:nvSpPr>
          <p:cNvPr id="1028" name="Text Placeholder 2"/>
          <p:cNvSpPr>
            <a:spLocks noGrp="1"/>
          </p:cNvSpPr>
          <p:nvPr>
            <p:ph type="body" idx="1"/>
          </p:nvPr>
        </p:nvSpPr>
        <p:spPr bwMode="auto">
          <a:xfrm>
            <a:off x="504031" y="1840921"/>
            <a:ext cx="9072563" cy="4989036"/>
          </a:xfrm>
          <a:prstGeom prst="rect">
            <a:avLst/>
          </a:prstGeom>
          <a:noFill/>
          <a:ln w="9525">
            <a:noFill/>
            <a:miter lim="800000"/>
            <a:headEnd/>
            <a:tailEnd/>
          </a:ln>
        </p:spPr>
        <p:txBody>
          <a:bodyPr vert="horz" wrap="square" lIns="100794" tIns="50397" rIns="100794" bIns="50397" numCol="1" anchor="t" anchorCtr="0" compatLnSpc="1">
            <a:prstTxWarp prst="textNoShape">
              <a:avLst/>
            </a:prstTxWarp>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4" name="Date Placeholder 3"/>
          <p:cNvSpPr>
            <a:spLocks noGrp="1"/>
          </p:cNvSpPr>
          <p:nvPr>
            <p:ph type="dt" sz="half" idx="2"/>
          </p:nvPr>
        </p:nvSpPr>
        <p:spPr>
          <a:xfrm>
            <a:off x="504031" y="7006699"/>
            <a:ext cx="2352146" cy="402483"/>
          </a:xfrm>
          <a:prstGeom prst="rect">
            <a:avLst/>
          </a:prstGeom>
        </p:spPr>
        <p:txBody>
          <a:bodyPr vert="horz" lIns="100794" tIns="50397" rIns="100794" bIns="50397" rtlCol="0" anchor="ctr"/>
          <a:lstStyle>
            <a:lvl1pPr algn="l" fontAlgn="auto">
              <a:spcBef>
                <a:spcPts val="0"/>
              </a:spcBef>
              <a:spcAft>
                <a:spcPts val="0"/>
              </a:spcAft>
              <a:defRPr sz="1300">
                <a:solidFill>
                  <a:schemeClr val="tx1">
                    <a:tint val="75000"/>
                  </a:schemeClr>
                </a:solidFill>
                <a:latin typeface="+mn-lt"/>
                <a:ea typeface="+mn-ea"/>
                <a:cs typeface="+mn-cs"/>
              </a:defRPr>
            </a:lvl1pPr>
          </a:lstStyle>
          <a:p>
            <a:pPr>
              <a:defRPr/>
            </a:pPr>
            <a:endParaRPr lang="en-US"/>
          </a:p>
        </p:txBody>
      </p:sp>
      <p:sp>
        <p:nvSpPr>
          <p:cNvPr id="5" name="Footer Placeholder 4"/>
          <p:cNvSpPr>
            <a:spLocks noGrp="1"/>
          </p:cNvSpPr>
          <p:nvPr>
            <p:ph type="ftr" sz="quarter" idx="3"/>
          </p:nvPr>
        </p:nvSpPr>
        <p:spPr>
          <a:xfrm>
            <a:off x="3444214" y="7006699"/>
            <a:ext cx="3192198" cy="402483"/>
          </a:xfrm>
          <a:prstGeom prst="rect">
            <a:avLst/>
          </a:prstGeom>
        </p:spPr>
        <p:txBody>
          <a:bodyPr vert="horz" lIns="100794" tIns="50397" rIns="100794" bIns="50397" rtlCol="0" anchor="ctr"/>
          <a:lstStyle>
            <a:lvl1pPr algn="ctr" fontAlgn="auto">
              <a:spcBef>
                <a:spcPts val="0"/>
              </a:spcBef>
              <a:spcAft>
                <a:spcPts val="0"/>
              </a:spcAft>
              <a:defRPr sz="1300">
                <a:solidFill>
                  <a:schemeClr val="tx1">
                    <a:tint val="75000"/>
                  </a:schemeClr>
                </a:solidFill>
                <a:latin typeface="+mn-lt"/>
                <a:ea typeface="+mn-ea"/>
                <a:cs typeface="+mn-cs"/>
              </a:defRPr>
            </a:lvl1pPr>
          </a:lstStyle>
          <a:p>
            <a:pPr>
              <a:defRPr/>
            </a:pPr>
            <a:endParaRPr lang="en-GB"/>
          </a:p>
        </p:txBody>
      </p:sp>
      <p:sp>
        <p:nvSpPr>
          <p:cNvPr id="6" name="Slide Number Placeholder 5"/>
          <p:cNvSpPr>
            <a:spLocks noGrp="1"/>
          </p:cNvSpPr>
          <p:nvPr>
            <p:ph type="sldNum" sz="quarter" idx="4"/>
          </p:nvPr>
        </p:nvSpPr>
        <p:spPr>
          <a:xfrm>
            <a:off x="7224448" y="7006699"/>
            <a:ext cx="2352146" cy="402483"/>
          </a:xfrm>
          <a:prstGeom prst="rect">
            <a:avLst/>
          </a:prstGeom>
        </p:spPr>
        <p:txBody>
          <a:bodyPr vert="horz" lIns="100794" tIns="50397" rIns="100794" bIns="50397" rtlCol="0" anchor="ctr"/>
          <a:lstStyle>
            <a:lvl1pPr algn="r" fontAlgn="auto">
              <a:spcBef>
                <a:spcPts val="0"/>
              </a:spcBef>
              <a:spcAft>
                <a:spcPts val="0"/>
              </a:spcAft>
              <a:defRPr sz="1300">
                <a:solidFill>
                  <a:schemeClr val="tx1">
                    <a:tint val="75000"/>
                  </a:schemeClr>
                </a:solidFill>
                <a:latin typeface="+mn-lt"/>
                <a:ea typeface="+mn-ea"/>
                <a:cs typeface="+mn-cs"/>
              </a:defRPr>
            </a:lvl1pPr>
          </a:lstStyle>
          <a:p>
            <a:pPr>
              <a:defRPr/>
            </a:pPr>
            <a:fld id="{5FF61756-766D-8949-8796-C222CBD083EA}" type="slidenum">
              <a:rPr lang="en-GB" smtClean="0"/>
              <a:pPr>
                <a:defRPr/>
              </a:pPr>
              <a:t>‹#›</a:t>
            </a:fld>
            <a:endParaRPr lang="en-GB"/>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Lst>
  <p:hf hdr="0" ftr="0" dt="0"/>
  <p:txStyles>
    <p:titleStyle>
      <a:lvl1pPr algn="ctr" defTabSz="503972" rtl="0" eaLnBrk="1" fontAlgn="base" hangingPunct="1">
        <a:spcBef>
          <a:spcPct val="0"/>
        </a:spcBef>
        <a:spcAft>
          <a:spcPct val="0"/>
        </a:spcAft>
        <a:defRPr sz="4400" kern="1200">
          <a:solidFill>
            <a:schemeClr val="tx1"/>
          </a:solidFill>
          <a:latin typeface="Arial"/>
          <a:ea typeface="ＭＳ Ｐゴシック" charset="-128"/>
          <a:cs typeface="ＭＳ Ｐゴシック" charset="-128"/>
        </a:defRPr>
      </a:lvl1pPr>
      <a:lvl2pPr algn="ctr" defTabSz="503972" rtl="0" eaLnBrk="1" fontAlgn="base" hangingPunct="1">
        <a:spcBef>
          <a:spcPct val="0"/>
        </a:spcBef>
        <a:spcAft>
          <a:spcPct val="0"/>
        </a:spcAft>
        <a:defRPr sz="4900">
          <a:solidFill>
            <a:schemeClr val="tx1"/>
          </a:solidFill>
          <a:latin typeface="Arial" charset="0"/>
          <a:ea typeface="ＭＳ Ｐゴシック" charset="-128"/>
          <a:cs typeface="ＭＳ Ｐゴシック" charset="-128"/>
        </a:defRPr>
      </a:lvl2pPr>
      <a:lvl3pPr algn="ctr" defTabSz="503972" rtl="0" eaLnBrk="1" fontAlgn="base" hangingPunct="1">
        <a:spcBef>
          <a:spcPct val="0"/>
        </a:spcBef>
        <a:spcAft>
          <a:spcPct val="0"/>
        </a:spcAft>
        <a:defRPr sz="4900">
          <a:solidFill>
            <a:schemeClr val="tx1"/>
          </a:solidFill>
          <a:latin typeface="Arial" charset="0"/>
          <a:ea typeface="ＭＳ Ｐゴシック" charset="-128"/>
          <a:cs typeface="ＭＳ Ｐゴシック" charset="-128"/>
        </a:defRPr>
      </a:lvl3pPr>
      <a:lvl4pPr algn="ctr" defTabSz="503972" rtl="0" eaLnBrk="1" fontAlgn="base" hangingPunct="1">
        <a:spcBef>
          <a:spcPct val="0"/>
        </a:spcBef>
        <a:spcAft>
          <a:spcPct val="0"/>
        </a:spcAft>
        <a:defRPr sz="4900">
          <a:solidFill>
            <a:schemeClr val="tx1"/>
          </a:solidFill>
          <a:latin typeface="Arial" charset="0"/>
          <a:ea typeface="ＭＳ Ｐゴシック" charset="-128"/>
          <a:cs typeface="ＭＳ Ｐゴシック" charset="-128"/>
        </a:defRPr>
      </a:lvl4pPr>
      <a:lvl5pPr algn="ctr" defTabSz="503972" rtl="0" eaLnBrk="1" fontAlgn="base" hangingPunct="1">
        <a:spcBef>
          <a:spcPct val="0"/>
        </a:spcBef>
        <a:spcAft>
          <a:spcPct val="0"/>
        </a:spcAft>
        <a:defRPr sz="4900">
          <a:solidFill>
            <a:schemeClr val="tx1"/>
          </a:solidFill>
          <a:latin typeface="Arial" charset="0"/>
          <a:ea typeface="ＭＳ Ｐゴシック" charset="-128"/>
          <a:cs typeface="ＭＳ Ｐゴシック" charset="-128"/>
        </a:defRPr>
      </a:lvl5pPr>
      <a:lvl6pPr marL="503972" algn="ctr" defTabSz="503972" rtl="0" eaLnBrk="1" fontAlgn="base" hangingPunct="1">
        <a:spcBef>
          <a:spcPct val="0"/>
        </a:spcBef>
        <a:spcAft>
          <a:spcPct val="0"/>
        </a:spcAft>
        <a:defRPr sz="4900">
          <a:solidFill>
            <a:schemeClr val="tx1"/>
          </a:solidFill>
          <a:latin typeface="Calibri" charset="0"/>
          <a:ea typeface="ＭＳ Ｐゴシック" charset="-128"/>
          <a:cs typeface="ＭＳ Ｐゴシック" charset="-128"/>
        </a:defRPr>
      </a:lvl6pPr>
      <a:lvl7pPr marL="1007943" algn="ctr" defTabSz="503972" rtl="0" eaLnBrk="1" fontAlgn="base" hangingPunct="1">
        <a:spcBef>
          <a:spcPct val="0"/>
        </a:spcBef>
        <a:spcAft>
          <a:spcPct val="0"/>
        </a:spcAft>
        <a:defRPr sz="4900">
          <a:solidFill>
            <a:schemeClr val="tx1"/>
          </a:solidFill>
          <a:latin typeface="Calibri" charset="0"/>
          <a:ea typeface="ＭＳ Ｐゴシック" charset="-128"/>
          <a:cs typeface="ＭＳ Ｐゴシック" charset="-128"/>
        </a:defRPr>
      </a:lvl7pPr>
      <a:lvl8pPr marL="1511915" algn="ctr" defTabSz="503972" rtl="0" eaLnBrk="1" fontAlgn="base" hangingPunct="1">
        <a:spcBef>
          <a:spcPct val="0"/>
        </a:spcBef>
        <a:spcAft>
          <a:spcPct val="0"/>
        </a:spcAft>
        <a:defRPr sz="4900">
          <a:solidFill>
            <a:schemeClr val="tx1"/>
          </a:solidFill>
          <a:latin typeface="Calibri" charset="0"/>
          <a:ea typeface="ＭＳ Ｐゴシック" charset="-128"/>
          <a:cs typeface="ＭＳ Ｐゴシック" charset="-128"/>
        </a:defRPr>
      </a:lvl8pPr>
      <a:lvl9pPr marL="2015886" algn="ctr" defTabSz="503972" rtl="0" eaLnBrk="1" fontAlgn="base" hangingPunct="1">
        <a:spcBef>
          <a:spcPct val="0"/>
        </a:spcBef>
        <a:spcAft>
          <a:spcPct val="0"/>
        </a:spcAft>
        <a:defRPr sz="4900">
          <a:solidFill>
            <a:schemeClr val="tx1"/>
          </a:solidFill>
          <a:latin typeface="Calibri" charset="0"/>
          <a:ea typeface="ＭＳ Ｐゴシック" charset="-128"/>
          <a:cs typeface="ＭＳ Ｐゴシック" charset="-128"/>
        </a:defRPr>
      </a:lvl9pPr>
    </p:titleStyle>
    <p:bodyStyle>
      <a:lvl1pPr marL="377979" indent="-377979" algn="l" defTabSz="503972" rtl="0" eaLnBrk="1" fontAlgn="base" hangingPunct="1">
        <a:spcBef>
          <a:spcPct val="20000"/>
        </a:spcBef>
        <a:spcAft>
          <a:spcPct val="0"/>
        </a:spcAft>
        <a:buFont typeface="Arial" charset="0"/>
        <a:buChar char="•"/>
        <a:defRPr sz="3500" kern="1200">
          <a:solidFill>
            <a:schemeClr val="tx1"/>
          </a:solidFill>
          <a:latin typeface="Arial"/>
          <a:ea typeface="ＭＳ Ｐゴシック" charset="-128"/>
          <a:cs typeface="ＭＳ Ｐゴシック" charset="-128"/>
        </a:defRPr>
      </a:lvl1pPr>
      <a:lvl2pPr marL="818954" indent="-314982" algn="l" defTabSz="503972" rtl="0" eaLnBrk="1" fontAlgn="base" hangingPunct="1">
        <a:spcBef>
          <a:spcPct val="20000"/>
        </a:spcBef>
        <a:spcAft>
          <a:spcPct val="0"/>
        </a:spcAft>
        <a:buFont typeface="Arial" charset="0"/>
        <a:buChar char="•"/>
        <a:defRPr sz="3100" kern="1200">
          <a:solidFill>
            <a:schemeClr val="tx1"/>
          </a:solidFill>
          <a:latin typeface="Arial"/>
          <a:ea typeface="ＭＳ Ｐゴシック" charset="-128"/>
          <a:cs typeface="+mn-cs"/>
        </a:defRPr>
      </a:lvl2pPr>
      <a:lvl3pPr marL="1259929" indent="-251986" algn="l" defTabSz="503972" rtl="0" eaLnBrk="1" fontAlgn="base" hangingPunct="1">
        <a:spcBef>
          <a:spcPct val="20000"/>
        </a:spcBef>
        <a:spcAft>
          <a:spcPct val="0"/>
        </a:spcAft>
        <a:buFont typeface="Arial" charset="0"/>
        <a:buChar char="•"/>
        <a:defRPr sz="2600" kern="1200">
          <a:solidFill>
            <a:schemeClr val="tx1"/>
          </a:solidFill>
          <a:latin typeface="Arial"/>
          <a:ea typeface="ＭＳ Ｐゴシック" charset="-128"/>
          <a:cs typeface="+mn-cs"/>
        </a:defRPr>
      </a:lvl3pPr>
      <a:lvl4pPr marL="1763900" indent="-251986" algn="l" defTabSz="503972" rtl="0" eaLnBrk="1" fontAlgn="base" hangingPunct="1">
        <a:spcBef>
          <a:spcPct val="20000"/>
        </a:spcBef>
        <a:spcAft>
          <a:spcPct val="0"/>
        </a:spcAft>
        <a:buFont typeface="Arial" charset="0"/>
        <a:buChar char="•"/>
        <a:defRPr sz="2200" kern="1200">
          <a:solidFill>
            <a:schemeClr val="tx1"/>
          </a:solidFill>
          <a:latin typeface="Arial"/>
          <a:ea typeface="ＭＳ Ｐゴシック" charset="-128"/>
          <a:cs typeface="+mn-cs"/>
        </a:defRPr>
      </a:lvl4pPr>
      <a:lvl5pPr marL="2267872" indent="-251986" algn="l" defTabSz="503972" rtl="0" eaLnBrk="1" fontAlgn="base" hangingPunct="1">
        <a:spcBef>
          <a:spcPct val="20000"/>
        </a:spcBef>
        <a:spcAft>
          <a:spcPct val="0"/>
        </a:spcAft>
        <a:buFont typeface="Arial" charset="0"/>
        <a:buChar char="•"/>
        <a:defRPr sz="2200" kern="1200">
          <a:solidFill>
            <a:schemeClr val="tx1"/>
          </a:solidFill>
          <a:latin typeface="Arial"/>
          <a:ea typeface="ＭＳ Ｐゴシック" charset="-128"/>
          <a:cs typeface="+mn-cs"/>
        </a:defRPr>
      </a:lvl5pPr>
      <a:lvl6pPr marL="2771844" indent="-251986" algn="l" defTabSz="503972" rtl="0" eaLnBrk="1" latinLnBrk="0" hangingPunct="1">
        <a:spcBef>
          <a:spcPct val="20000"/>
        </a:spcBef>
        <a:buFont typeface="Arial"/>
        <a:buChar char="•"/>
        <a:defRPr sz="2200" kern="1200">
          <a:solidFill>
            <a:schemeClr val="tx1"/>
          </a:solidFill>
          <a:latin typeface="+mn-lt"/>
          <a:ea typeface="+mn-ea"/>
          <a:cs typeface="+mn-cs"/>
        </a:defRPr>
      </a:lvl6pPr>
      <a:lvl7pPr marL="3275815" indent="-251986" algn="l" defTabSz="503972" rtl="0" eaLnBrk="1" latinLnBrk="0" hangingPunct="1">
        <a:spcBef>
          <a:spcPct val="20000"/>
        </a:spcBef>
        <a:buFont typeface="Arial"/>
        <a:buChar char="•"/>
        <a:defRPr sz="2200" kern="1200">
          <a:solidFill>
            <a:schemeClr val="tx1"/>
          </a:solidFill>
          <a:latin typeface="+mn-lt"/>
          <a:ea typeface="+mn-ea"/>
          <a:cs typeface="+mn-cs"/>
        </a:defRPr>
      </a:lvl7pPr>
      <a:lvl8pPr marL="3779787" indent="-251986" algn="l" defTabSz="503972" rtl="0" eaLnBrk="1" latinLnBrk="0" hangingPunct="1">
        <a:spcBef>
          <a:spcPct val="20000"/>
        </a:spcBef>
        <a:buFont typeface="Arial"/>
        <a:buChar char="•"/>
        <a:defRPr sz="2200" kern="1200">
          <a:solidFill>
            <a:schemeClr val="tx1"/>
          </a:solidFill>
          <a:latin typeface="+mn-lt"/>
          <a:ea typeface="+mn-ea"/>
          <a:cs typeface="+mn-cs"/>
        </a:defRPr>
      </a:lvl8pPr>
      <a:lvl9pPr marL="4283758" indent="-251986" algn="l" defTabSz="50397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3972" rtl="0" eaLnBrk="1" latinLnBrk="0" hangingPunct="1">
        <a:defRPr sz="2000" kern="1200">
          <a:solidFill>
            <a:schemeClr val="tx1"/>
          </a:solidFill>
          <a:latin typeface="+mn-lt"/>
          <a:ea typeface="+mn-ea"/>
          <a:cs typeface="+mn-cs"/>
        </a:defRPr>
      </a:lvl1pPr>
      <a:lvl2pPr marL="503972" algn="l" defTabSz="503972" rtl="0" eaLnBrk="1" latinLnBrk="0" hangingPunct="1">
        <a:defRPr sz="2000" kern="1200">
          <a:solidFill>
            <a:schemeClr val="tx1"/>
          </a:solidFill>
          <a:latin typeface="+mn-lt"/>
          <a:ea typeface="+mn-ea"/>
          <a:cs typeface="+mn-cs"/>
        </a:defRPr>
      </a:lvl2pPr>
      <a:lvl3pPr marL="1007943" algn="l" defTabSz="503972" rtl="0" eaLnBrk="1" latinLnBrk="0" hangingPunct="1">
        <a:defRPr sz="2000" kern="1200">
          <a:solidFill>
            <a:schemeClr val="tx1"/>
          </a:solidFill>
          <a:latin typeface="+mn-lt"/>
          <a:ea typeface="+mn-ea"/>
          <a:cs typeface="+mn-cs"/>
        </a:defRPr>
      </a:lvl3pPr>
      <a:lvl4pPr marL="1511915" algn="l" defTabSz="503972" rtl="0" eaLnBrk="1" latinLnBrk="0" hangingPunct="1">
        <a:defRPr sz="2000" kern="1200">
          <a:solidFill>
            <a:schemeClr val="tx1"/>
          </a:solidFill>
          <a:latin typeface="+mn-lt"/>
          <a:ea typeface="+mn-ea"/>
          <a:cs typeface="+mn-cs"/>
        </a:defRPr>
      </a:lvl4pPr>
      <a:lvl5pPr marL="2015886" algn="l" defTabSz="503972" rtl="0" eaLnBrk="1" latinLnBrk="0" hangingPunct="1">
        <a:defRPr sz="2000" kern="1200">
          <a:solidFill>
            <a:schemeClr val="tx1"/>
          </a:solidFill>
          <a:latin typeface="+mn-lt"/>
          <a:ea typeface="+mn-ea"/>
          <a:cs typeface="+mn-cs"/>
        </a:defRPr>
      </a:lvl5pPr>
      <a:lvl6pPr marL="2519858" algn="l" defTabSz="503972" rtl="0" eaLnBrk="1" latinLnBrk="0" hangingPunct="1">
        <a:defRPr sz="2000" kern="1200">
          <a:solidFill>
            <a:schemeClr val="tx1"/>
          </a:solidFill>
          <a:latin typeface="+mn-lt"/>
          <a:ea typeface="+mn-ea"/>
          <a:cs typeface="+mn-cs"/>
        </a:defRPr>
      </a:lvl6pPr>
      <a:lvl7pPr marL="3023829" algn="l" defTabSz="503972" rtl="0" eaLnBrk="1" latinLnBrk="0" hangingPunct="1">
        <a:defRPr sz="2000" kern="1200">
          <a:solidFill>
            <a:schemeClr val="tx1"/>
          </a:solidFill>
          <a:latin typeface="+mn-lt"/>
          <a:ea typeface="+mn-ea"/>
          <a:cs typeface="+mn-cs"/>
        </a:defRPr>
      </a:lvl7pPr>
      <a:lvl8pPr marL="3527801" algn="l" defTabSz="503972" rtl="0" eaLnBrk="1" latinLnBrk="0" hangingPunct="1">
        <a:defRPr sz="2000" kern="1200">
          <a:solidFill>
            <a:schemeClr val="tx1"/>
          </a:solidFill>
          <a:latin typeface="+mn-lt"/>
          <a:ea typeface="+mn-ea"/>
          <a:cs typeface="+mn-cs"/>
        </a:defRPr>
      </a:lvl8pPr>
      <a:lvl9pPr marL="4031772" algn="l" defTabSz="50397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wmf"/><Relationship Id="rId3" Type="http://schemas.openxmlformats.org/officeDocument/2006/relationships/image" Target="../media/image4.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nro.net/news/ipv4-free-pool-depleted"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3"/>
          <p:cNvSpPr>
            <a:spLocks noGrp="1"/>
          </p:cNvSpPr>
          <p:nvPr>
            <p:ph type="ctrTitle"/>
          </p:nvPr>
        </p:nvSpPr>
        <p:spPr/>
        <p:txBody>
          <a:bodyPr/>
          <a:lstStyle/>
          <a:p>
            <a:pPr eaLnBrk="1"/>
            <a:r>
              <a:rPr lang="en-US" dirty="0" smtClean="0"/>
              <a:t>APNIC Last /8 Policy Implementation Report</a:t>
            </a:r>
            <a:br>
              <a:rPr lang="en-US" dirty="0" smtClean="0"/>
            </a:br>
            <a:endParaRPr lang="en-US" sz="1600" dirty="0" smtClean="0"/>
          </a:p>
        </p:txBody>
      </p:sp>
      <p:sp>
        <p:nvSpPr>
          <p:cNvPr id="15363" name="Subtitle 4"/>
          <p:cNvSpPr>
            <a:spLocks noGrp="1"/>
          </p:cNvSpPr>
          <p:nvPr>
            <p:ph type="subTitle" idx="1"/>
          </p:nvPr>
        </p:nvSpPr>
        <p:spPr/>
        <p:txBody>
          <a:bodyPr/>
          <a:lstStyle/>
          <a:p>
            <a:pPr eaLnBrk="1"/>
            <a:r>
              <a:rPr lang="en-US" sz="3600" dirty="0" err="1" smtClean="0">
                <a:solidFill>
                  <a:schemeClr val="tx1"/>
                </a:solidFill>
              </a:rPr>
              <a:t>Sanjaya</a:t>
            </a:r>
            <a:r>
              <a:rPr lang="en-US" sz="3600" dirty="0" smtClean="0">
                <a:solidFill>
                  <a:schemeClr val="tx1"/>
                </a:solidFill>
              </a:rPr>
              <a:t/>
            </a:r>
            <a:br>
              <a:rPr lang="en-US" sz="3600" dirty="0" smtClean="0">
                <a:solidFill>
                  <a:schemeClr val="tx1"/>
                </a:solidFill>
              </a:rPr>
            </a:br>
            <a:r>
              <a:rPr lang="en-US" sz="3600" dirty="0" smtClean="0">
                <a:solidFill>
                  <a:schemeClr val="tx1"/>
                </a:solidFill>
              </a:rPr>
              <a:t>Services Area Director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Stage 2 – 3 transition</a:t>
            </a:r>
            <a:endParaRPr lang="en-AU" dirty="0"/>
          </a:p>
        </p:txBody>
      </p:sp>
      <p:sp>
        <p:nvSpPr>
          <p:cNvPr id="4" name="Slide Number Placeholder 3"/>
          <p:cNvSpPr>
            <a:spLocks noGrp="1"/>
          </p:cNvSpPr>
          <p:nvPr>
            <p:ph type="sldNum" sz="quarter" idx="10"/>
          </p:nvPr>
        </p:nvSpPr>
        <p:spPr/>
        <p:txBody>
          <a:bodyPr/>
          <a:lstStyle/>
          <a:p>
            <a:pPr>
              <a:defRPr/>
            </a:pPr>
            <a:fld id="{16A965F2-6A16-624D-806F-C9CE716AA395}" type="slidenum">
              <a:rPr lang="en-GB" smtClean="0"/>
              <a:pPr>
                <a:defRPr/>
              </a:pPr>
              <a:t>10</a:t>
            </a:fld>
            <a:endParaRPr lang="en-GB" dirty="0"/>
          </a:p>
        </p:txBody>
      </p:sp>
      <p:pic>
        <p:nvPicPr>
          <p:cNvPr id="5" name="Content Placeholder 3" descr="IPv4-final-stages.png"/>
          <p:cNvPicPr>
            <a:picLocks noChangeAspect="1"/>
          </p:cNvPicPr>
          <p:nvPr/>
        </p:nvPicPr>
        <p:blipFill>
          <a:blip r:embed="rId2" cstate="print"/>
          <a:stretch>
            <a:fillRect/>
          </a:stretch>
        </p:blipFill>
        <p:spPr>
          <a:xfrm>
            <a:off x="1442878" y="1979637"/>
            <a:ext cx="6981810" cy="4101299"/>
          </a:xfrm>
          <a:prstGeom prst="rect">
            <a:avLst/>
          </a:prstGeom>
        </p:spPr>
      </p:pic>
      <p:sp>
        <p:nvSpPr>
          <p:cNvPr id="6" name="Rectangle 5"/>
          <p:cNvSpPr/>
          <p:nvPr/>
        </p:nvSpPr>
        <p:spPr>
          <a:xfrm>
            <a:off x="5400352" y="3016777"/>
            <a:ext cx="1080120" cy="1800200"/>
          </a:xfrm>
          <a:prstGeom prst="rect">
            <a:avLst/>
          </a:prstGeom>
          <a:solidFill>
            <a:srgbClr val="FFFF00">
              <a:alpha val="21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Stage 2 – 3 transition</a:t>
            </a:r>
            <a:endParaRPr lang="en-AU" dirty="0"/>
          </a:p>
        </p:txBody>
      </p:sp>
      <p:sp>
        <p:nvSpPr>
          <p:cNvPr id="3" name="Content Placeholder 2"/>
          <p:cNvSpPr>
            <a:spLocks noGrp="1"/>
          </p:cNvSpPr>
          <p:nvPr>
            <p:ph idx="1"/>
          </p:nvPr>
        </p:nvSpPr>
        <p:spPr/>
        <p:txBody>
          <a:bodyPr/>
          <a:lstStyle/>
          <a:p>
            <a:r>
              <a:rPr lang="en-AU" dirty="0" smtClean="0"/>
              <a:t>Challenge</a:t>
            </a:r>
          </a:p>
          <a:p>
            <a:pPr lvl="1"/>
            <a:r>
              <a:rPr lang="en-AU" dirty="0" smtClean="0"/>
              <a:t>To set up a strict first-come-first-</a:t>
            </a:r>
            <a:r>
              <a:rPr lang="en-AU" dirty="0" smtClean="0"/>
              <a:t>served </a:t>
            </a:r>
            <a:r>
              <a:rPr lang="en-AU" dirty="0" smtClean="0"/>
              <a:t>mechanism</a:t>
            </a:r>
          </a:p>
          <a:p>
            <a:pPr lvl="1"/>
            <a:r>
              <a:rPr lang="en-AU" dirty="0" smtClean="0"/>
              <a:t>To apply the same mechanism to APNIC direct</a:t>
            </a:r>
            <a:r>
              <a:rPr lang="en-AU" dirty="0" smtClean="0"/>
              <a:t> Members </a:t>
            </a:r>
            <a:r>
              <a:rPr lang="en-AU" dirty="0" smtClean="0"/>
              <a:t>and NIR members</a:t>
            </a:r>
            <a:endParaRPr lang="en-AU" dirty="0"/>
          </a:p>
        </p:txBody>
      </p:sp>
      <p:sp>
        <p:nvSpPr>
          <p:cNvPr id="4" name="Slide Number Placeholder 3"/>
          <p:cNvSpPr>
            <a:spLocks noGrp="1"/>
          </p:cNvSpPr>
          <p:nvPr>
            <p:ph type="sldNum" sz="quarter" idx="10"/>
          </p:nvPr>
        </p:nvSpPr>
        <p:spPr/>
        <p:txBody>
          <a:bodyPr/>
          <a:lstStyle/>
          <a:p>
            <a:pPr>
              <a:defRPr/>
            </a:pPr>
            <a:fld id="{16A965F2-6A16-624D-806F-C9CE716AA395}" type="slidenum">
              <a:rPr lang="en-GB" smtClean="0"/>
              <a:pPr>
                <a:defRPr/>
              </a:pPr>
              <a:t>11</a:t>
            </a:fld>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IPv4 Delegation Practice in Stage 2</a:t>
            </a:r>
            <a:endParaRPr lang="en-AU" dirty="0"/>
          </a:p>
        </p:txBody>
      </p:sp>
      <p:sp>
        <p:nvSpPr>
          <p:cNvPr id="4" name="Slide Number Placeholder 3"/>
          <p:cNvSpPr>
            <a:spLocks noGrp="1"/>
          </p:cNvSpPr>
          <p:nvPr>
            <p:ph type="sldNum" sz="quarter" idx="10"/>
          </p:nvPr>
        </p:nvSpPr>
        <p:spPr/>
        <p:txBody>
          <a:bodyPr/>
          <a:lstStyle/>
          <a:p>
            <a:pPr>
              <a:defRPr/>
            </a:pPr>
            <a:fld id="{16A965F2-6A16-624D-806F-C9CE716AA395}" type="slidenum">
              <a:rPr lang="en-GB" smtClean="0"/>
              <a:pPr>
                <a:defRPr/>
              </a:pPr>
              <a:t>12</a:t>
            </a:fld>
            <a:endParaRPr lang="en-GB" dirty="0"/>
          </a:p>
        </p:txBody>
      </p:sp>
      <p:pic>
        <p:nvPicPr>
          <p:cNvPr id="6" name="Picture 20"/>
          <p:cNvPicPr>
            <a:picLocks noChangeAspect="1" noChangeArrowheads="1"/>
          </p:cNvPicPr>
          <p:nvPr/>
        </p:nvPicPr>
        <p:blipFill>
          <a:blip r:embed="rId2" cstate="print"/>
          <a:srcRect/>
          <a:stretch>
            <a:fillRect/>
          </a:stretch>
        </p:blipFill>
        <p:spPr bwMode="auto">
          <a:xfrm>
            <a:off x="1892555" y="2339677"/>
            <a:ext cx="674546" cy="864096"/>
          </a:xfrm>
          <a:prstGeom prst="rect">
            <a:avLst/>
          </a:prstGeom>
          <a:noFill/>
        </p:spPr>
      </p:pic>
      <p:pic>
        <p:nvPicPr>
          <p:cNvPr id="7" name="Picture 25"/>
          <p:cNvPicPr>
            <a:picLocks noChangeAspect="1" noChangeArrowheads="1"/>
          </p:cNvPicPr>
          <p:nvPr/>
        </p:nvPicPr>
        <p:blipFill>
          <a:blip r:embed="rId3" cstate="print"/>
          <a:srcRect/>
          <a:stretch>
            <a:fillRect/>
          </a:stretch>
        </p:blipFill>
        <p:spPr bwMode="auto">
          <a:xfrm>
            <a:off x="1439912" y="5003973"/>
            <a:ext cx="1224136" cy="1054890"/>
          </a:xfrm>
          <a:prstGeom prst="rect">
            <a:avLst/>
          </a:prstGeom>
          <a:noFill/>
        </p:spPr>
      </p:pic>
      <p:cxnSp>
        <p:nvCxnSpPr>
          <p:cNvPr id="8" name="Straight Arrow Connector 7"/>
          <p:cNvCxnSpPr/>
          <p:nvPr/>
        </p:nvCxnSpPr>
        <p:spPr bwMode="auto">
          <a:xfrm>
            <a:off x="1223888" y="3778249"/>
            <a:ext cx="7848872" cy="1588"/>
          </a:xfrm>
          <a:prstGeom prst="straightConnector1">
            <a:avLst/>
          </a:prstGeom>
          <a:solidFill>
            <a:schemeClr val="accent1"/>
          </a:solidFill>
          <a:ln w="25400" cap="flat" cmpd="sng" algn="ctr">
            <a:solidFill>
              <a:schemeClr val="tx1"/>
            </a:solidFill>
            <a:prstDash val="solid"/>
            <a:round/>
            <a:headEnd type="none" w="med" len="med"/>
            <a:tailEnd type="stealth" w="lg" len="lg"/>
          </a:ln>
          <a:effectLst/>
        </p:spPr>
      </p:cxnSp>
      <p:sp>
        <p:nvSpPr>
          <p:cNvPr id="9" name="Flowchart: Decision 8"/>
          <p:cNvSpPr/>
          <p:nvPr/>
        </p:nvSpPr>
        <p:spPr bwMode="auto">
          <a:xfrm>
            <a:off x="3024088" y="4355901"/>
            <a:ext cx="648072" cy="504056"/>
          </a:xfrm>
          <a:prstGeom prst="flowChartDecision">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sp>
        <p:nvSpPr>
          <p:cNvPr id="10" name="Rectangle 9"/>
          <p:cNvSpPr/>
          <p:nvPr/>
        </p:nvSpPr>
        <p:spPr bwMode="auto">
          <a:xfrm>
            <a:off x="1727944" y="4355901"/>
            <a:ext cx="1008112" cy="50405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200" b="0" i="0" u="none" strike="noStrike" cap="none" normalizeH="0" baseline="0" dirty="0" smtClean="0">
                <a:ln>
                  <a:noFill/>
                </a:ln>
                <a:solidFill>
                  <a:schemeClr val="tx1"/>
                </a:solidFill>
                <a:effectLst/>
                <a:latin typeface="Arial" charset="0"/>
                <a:ea typeface="ＭＳ Ｐゴシック" charset="-128"/>
                <a:cs typeface="ＭＳ Ｐゴシック" charset="-128"/>
              </a:rPr>
              <a:t>Evaluation</a:t>
            </a:r>
          </a:p>
          <a:p>
            <a:pPr marL="0" marR="0" indent="0" algn="ctr" defTabSz="914400" rtl="0" eaLnBrk="0" fontAlgn="base" latinLnBrk="0" hangingPunct="0">
              <a:lnSpc>
                <a:spcPct val="100000"/>
              </a:lnSpc>
              <a:spcBef>
                <a:spcPct val="0"/>
              </a:spcBef>
              <a:spcAft>
                <a:spcPct val="0"/>
              </a:spcAft>
              <a:buClrTx/>
              <a:buSzTx/>
              <a:buFontTx/>
              <a:buNone/>
              <a:tabLst/>
            </a:pPr>
            <a:r>
              <a:rPr lang="en-AU" sz="1200" dirty="0" smtClean="0"/>
              <a:t>Queue</a:t>
            </a:r>
            <a:endParaRPr kumimoji="0" lang="en-AU" sz="1200"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sp>
        <p:nvSpPr>
          <p:cNvPr id="11" name="Flowchart: Decision 10"/>
          <p:cNvSpPr/>
          <p:nvPr/>
        </p:nvSpPr>
        <p:spPr bwMode="auto">
          <a:xfrm>
            <a:off x="3960192" y="4355901"/>
            <a:ext cx="648072" cy="504056"/>
          </a:xfrm>
          <a:prstGeom prst="flowChartDecision">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12" name="Flowchart: Decision 11"/>
          <p:cNvSpPr/>
          <p:nvPr/>
        </p:nvSpPr>
        <p:spPr bwMode="auto">
          <a:xfrm>
            <a:off x="6552480" y="5580037"/>
            <a:ext cx="648072" cy="504056"/>
          </a:xfrm>
          <a:prstGeom prst="flowChartDecision">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13" name="Rectangle 12"/>
          <p:cNvSpPr/>
          <p:nvPr/>
        </p:nvSpPr>
        <p:spPr bwMode="auto">
          <a:xfrm>
            <a:off x="7488584" y="5580037"/>
            <a:ext cx="1008112" cy="50405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ctr" eaLnBrk="0" fontAlgn="base" hangingPunct="0">
              <a:spcBef>
                <a:spcPct val="0"/>
              </a:spcBef>
              <a:spcAft>
                <a:spcPct val="0"/>
              </a:spcAft>
            </a:pPr>
            <a:r>
              <a:rPr lang="en-AU" sz="1200" dirty="0" smtClean="0">
                <a:solidFill>
                  <a:srgbClr val="141313"/>
                </a:solidFill>
                <a:latin typeface="Arial" charset="0"/>
                <a:ea typeface="ＭＳ Ｐゴシック" charset="-128"/>
                <a:cs typeface="ＭＳ Ｐゴシック" charset="-128"/>
              </a:rPr>
              <a:t>Delegate resource</a:t>
            </a:r>
            <a:endParaRPr lang="en-AU" sz="1200" dirty="0">
              <a:solidFill>
                <a:srgbClr val="141313"/>
              </a:solidFill>
              <a:latin typeface="Arial" charset="0"/>
              <a:ea typeface="ＭＳ Ｐゴシック" charset="-128"/>
              <a:cs typeface="ＭＳ Ｐゴシック" charset="-128"/>
            </a:endParaRPr>
          </a:p>
        </p:txBody>
      </p:sp>
      <p:sp>
        <p:nvSpPr>
          <p:cNvPr id="14" name="Rectangle 13"/>
          <p:cNvSpPr/>
          <p:nvPr/>
        </p:nvSpPr>
        <p:spPr bwMode="auto">
          <a:xfrm>
            <a:off x="4968304" y="3851845"/>
            <a:ext cx="1008112" cy="50405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ctr" eaLnBrk="0" fontAlgn="base" hangingPunct="0">
              <a:spcBef>
                <a:spcPct val="0"/>
              </a:spcBef>
              <a:spcAft>
                <a:spcPct val="0"/>
              </a:spcAft>
            </a:pPr>
            <a:r>
              <a:rPr lang="en-AU" sz="1200" dirty="0" smtClean="0">
                <a:solidFill>
                  <a:srgbClr val="141313"/>
                </a:solidFill>
                <a:latin typeface="Arial" charset="0"/>
                <a:ea typeface="ＭＳ Ｐゴシック" charset="-128"/>
                <a:cs typeface="ＭＳ Ｐゴシック" charset="-128"/>
              </a:rPr>
              <a:t>Request more info</a:t>
            </a:r>
            <a:endParaRPr lang="en-AU" sz="1200" dirty="0">
              <a:solidFill>
                <a:srgbClr val="141313"/>
              </a:solidFill>
              <a:latin typeface="Arial" charset="0"/>
              <a:ea typeface="ＭＳ Ｐゴシック" charset="-128"/>
              <a:cs typeface="ＭＳ Ｐゴシック" charset="-128"/>
            </a:endParaRPr>
          </a:p>
        </p:txBody>
      </p:sp>
      <p:sp>
        <p:nvSpPr>
          <p:cNvPr id="15" name="Rectangle 14"/>
          <p:cNvSpPr/>
          <p:nvPr/>
        </p:nvSpPr>
        <p:spPr bwMode="auto">
          <a:xfrm>
            <a:off x="2841316" y="5580037"/>
            <a:ext cx="1008112" cy="50405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200" b="0" i="0" u="none" strike="noStrike" cap="none" normalizeH="0" baseline="0" dirty="0" smtClean="0">
                <a:ln>
                  <a:noFill/>
                </a:ln>
                <a:solidFill>
                  <a:schemeClr val="tx1"/>
                </a:solidFill>
                <a:effectLst/>
                <a:latin typeface="Arial" charset="0"/>
                <a:ea typeface="ＭＳ Ｐゴシック" charset="-128"/>
                <a:cs typeface="ＭＳ Ｐゴシック" charset="-128"/>
              </a:rPr>
              <a:t>Approved queue</a:t>
            </a:r>
            <a:endParaRPr kumimoji="0" lang="en-AU" sz="1200"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sp>
        <p:nvSpPr>
          <p:cNvPr id="16" name="Rectangle 15"/>
          <p:cNvSpPr/>
          <p:nvPr/>
        </p:nvSpPr>
        <p:spPr bwMode="auto">
          <a:xfrm>
            <a:off x="4968304" y="4859957"/>
            <a:ext cx="1008112" cy="50405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ctr" eaLnBrk="0" fontAlgn="base" hangingPunct="0">
              <a:spcBef>
                <a:spcPct val="0"/>
              </a:spcBef>
              <a:spcAft>
                <a:spcPct val="0"/>
              </a:spcAft>
            </a:pPr>
            <a:r>
              <a:rPr lang="en-AU" sz="1200" dirty="0" smtClean="0">
                <a:solidFill>
                  <a:srgbClr val="141313"/>
                </a:solidFill>
                <a:latin typeface="Arial" charset="0"/>
                <a:ea typeface="ＭＳ Ｐゴシック" charset="-128"/>
                <a:cs typeface="ＭＳ Ｐゴシック" charset="-128"/>
              </a:rPr>
              <a:t>Decline request</a:t>
            </a:r>
            <a:endParaRPr lang="en-AU" sz="1200" dirty="0">
              <a:solidFill>
                <a:srgbClr val="141313"/>
              </a:solidFill>
              <a:latin typeface="Arial" charset="0"/>
              <a:ea typeface="ＭＳ Ｐゴシック" charset="-128"/>
              <a:cs typeface="ＭＳ Ｐゴシック" charset="-128"/>
            </a:endParaRPr>
          </a:p>
        </p:txBody>
      </p:sp>
      <p:sp>
        <p:nvSpPr>
          <p:cNvPr id="17" name="Rectangle 16"/>
          <p:cNvSpPr/>
          <p:nvPr/>
        </p:nvSpPr>
        <p:spPr bwMode="auto">
          <a:xfrm>
            <a:off x="6375212" y="4787949"/>
            <a:ext cx="1008112" cy="50405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ctr" eaLnBrk="0" fontAlgn="base" hangingPunct="0">
              <a:spcBef>
                <a:spcPct val="0"/>
              </a:spcBef>
              <a:spcAft>
                <a:spcPct val="0"/>
              </a:spcAft>
            </a:pPr>
            <a:r>
              <a:rPr lang="en-AU" sz="1200" dirty="0" smtClean="0">
                <a:solidFill>
                  <a:srgbClr val="141313"/>
                </a:solidFill>
                <a:latin typeface="Arial" charset="0"/>
                <a:ea typeface="ＭＳ Ｐゴシック" charset="-128"/>
                <a:cs typeface="ＭＳ Ｐゴシック" charset="-128"/>
              </a:rPr>
              <a:t>Apply last /8 policy</a:t>
            </a:r>
            <a:endParaRPr lang="en-AU" sz="1200" dirty="0">
              <a:solidFill>
                <a:srgbClr val="141313"/>
              </a:solidFill>
              <a:latin typeface="Arial" charset="0"/>
              <a:ea typeface="ＭＳ Ｐゴシック" charset="-128"/>
              <a:cs typeface="ＭＳ Ｐゴシック" charset="-128"/>
            </a:endParaRPr>
          </a:p>
        </p:txBody>
      </p:sp>
      <p:cxnSp>
        <p:nvCxnSpPr>
          <p:cNvPr id="18" name="Shape 17"/>
          <p:cNvCxnSpPr>
            <a:stCxn id="11" idx="0"/>
            <a:endCxn id="14" idx="1"/>
          </p:cNvCxnSpPr>
          <p:nvPr/>
        </p:nvCxnSpPr>
        <p:spPr bwMode="auto">
          <a:xfrm rot="5400000" flipH="1" flipV="1">
            <a:off x="4500252" y="3887849"/>
            <a:ext cx="252028" cy="684076"/>
          </a:xfrm>
          <a:prstGeom prst="bentConnector2">
            <a:avLst/>
          </a:prstGeom>
          <a:solidFill>
            <a:schemeClr val="accent1"/>
          </a:solidFill>
          <a:ln w="9525" cap="flat" cmpd="sng" algn="ctr">
            <a:solidFill>
              <a:schemeClr val="tx1"/>
            </a:solidFill>
            <a:prstDash val="solid"/>
            <a:round/>
            <a:headEnd type="none" w="med" len="med"/>
            <a:tailEnd type="triangle"/>
          </a:ln>
          <a:effectLst/>
        </p:spPr>
      </p:cxnSp>
      <p:cxnSp>
        <p:nvCxnSpPr>
          <p:cNvPr id="19" name="Shape 18"/>
          <p:cNvCxnSpPr>
            <a:stCxn id="11" idx="2"/>
            <a:endCxn id="16" idx="1"/>
          </p:cNvCxnSpPr>
          <p:nvPr/>
        </p:nvCxnSpPr>
        <p:spPr bwMode="auto">
          <a:xfrm rot="16200000" flipH="1">
            <a:off x="4500252" y="4643933"/>
            <a:ext cx="252028" cy="684076"/>
          </a:xfrm>
          <a:prstGeom prst="bentConnector2">
            <a:avLst/>
          </a:prstGeom>
          <a:solidFill>
            <a:schemeClr val="accent1"/>
          </a:solidFill>
          <a:ln w="9525" cap="flat" cmpd="sng" algn="ctr">
            <a:solidFill>
              <a:schemeClr val="tx1"/>
            </a:solidFill>
            <a:prstDash val="solid"/>
            <a:round/>
            <a:headEnd type="none" w="med" len="med"/>
            <a:tailEnd type="triangle"/>
          </a:ln>
          <a:effectLst/>
        </p:spPr>
      </p:cxnSp>
      <p:cxnSp>
        <p:nvCxnSpPr>
          <p:cNvPr id="20" name="Straight Arrow Connector 19"/>
          <p:cNvCxnSpPr>
            <a:stCxn id="15" idx="3"/>
            <a:endCxn id="12" idx="1"/>
          </p:cNvCxnSpPr>
          <p:nvPr/>
        </p:nvCxnSpPr>
        <p:spPr bwMode="auto">
          <a:xfrm>
            <a:off x="3849428" y="5832065"/>
            <a:ext cx="2703052" cy="158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1" name="Straight Arrow Connector 20"/>
          <p:cNvCxnSpPr>
            <a:stCxn id="12" idx="0"/>
            <a:endCxn id="17" idx="2"/>
          </p:cNvCxnSpPr>
          <p:nvPr/>
        </p:nvCxnSpPr>
        <p:spPr bwMode="auto">
          <a:xfrm rot="5400000" flipH="1" flipV="1">
            <a:off x="6733876" y="5434645"/>
            <a:ext cx="288032" cy="275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2" name="Straight Arrow Connector 21"/>
          <p:cNvCxnSpPr>
            <a:stCxn id="12" idx="3"/>
            <a:endCxn id="13" idx="1"/>
          </p:cNvCxnSpPr>
          <p:nvPr/>
        </p:nvCxnSpPr>
        <p:spPr bwMode="auto">
          <a:xfrm>
            <a:off x="7200552" y="5832065"/>
            <a:ext cx="288032" cy="158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3" name="Straight Arrow Connector 22"/>
          <p:cNvCxnSpPr>
            <a:stCxn id="9" idx="3"/>
            <a:endCxn id="11" idx="1"/>
          </p:cNvCxnSpPr>
          <p:nvPr/>
        </p:nvCxnSpPr>
        <p:spPr bwMode="auto">
          <a:xfrm>
            <a:off x="3672160" y="4607929"/>
            <a:ext cx="288032" cy="158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4" name="Straight Arrow Connector 23"/>
          <p:cNvCxnSpPr>
            <a:stCxn id="10" idx="3"/>
            <a:endCxn id="9" idx="1"/>
          </p:cNvCxnSpPr>
          <p:nvPr/>
        </p:nvCxnSpPr>
        <p:spPr bwMode="auto">
          <a:xfrm>
            <a:off x="2736056" y="4607929"/>
            <a:ext cx="288032" cy="158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5" name="Straight Arrow Connector 24"/>
          <p:cNvCxnSpPr>
            <a:stCxn id="9" idx="2"/>
            <a:endCxn id="15" idx="0"/>
          </p:cNvCxnSpPr>
          <p:nvPr/>
        </p:nvCxnSpPr>
        <p:spPr bwMode="auto">
          <a:xfrm rot="5400000">
            <a:off x="2986708" y="5218621"/>
            <a:ext cx="720080" cy="275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6" name="Rectangle 25"/>
          <p:cNvSpPr/>
          <p:nvPr/>
        </p:nvSpPr>
        <p:spPr bwMode="auto">
          <a:xfrm>
            <a:off x="6768504" y="2339677"/>
            <a:ext cx="1728192" cy="28803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200" dirty="0" smtClean="0">
                <a:latin typeface="Arial" charset="0"/>
                <a:ea typeface="ＭＳ Ｐゴシック" charset="-128"/>
                <a:cs typeface="ＭＳ Ｐゴシック" charset="-128"/>
              </a:rPr>
              <a:t>Delegation approval</a:t>
            </a:r>
            <a:endParaRPr kumimoji="0" lang="en-AU" sz="1200"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sp>
        <p:nvSpPr>
          <p:cNvPr id="27" name="Rectangle 26"/>
          <p:cNvSpPr/>
          <p:nvPr/>
        </p:nvSpPr>
        <p:spPr bwMode="auto">
          <a:xfrm>
            <a:off x="6768504" y="2699717"/>
            <a:ext cx="1728192" cy="28803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eaLnBrk="0" fontAlgn="base" hangingPunct="0">
              <a:spcBef>
                <a:spcPct val="0"/>
              </a:spcBef>
              <a:spcAft>
                <a:spcPct val="0"/>
              </a:spcAft>
            </a:pPr>
            <a:r>
              <a:rPr lang="en-AU" sz="1200" dirty="0" smtClean="0">
                <a:solidFill>
                  <a:srgbClr val="141313"/>
                </a:solidFill>
                <a:latin typeface="Arial" charset="0"/>
                <a:ea typeface="ＭＳ Ｐゴシック" charset="-128"/>
                <a:cs typeface="ＭＳ Ｐゴシック" charset="-128"/>
              </a:rPr>
              <a:t>Clarification questions</a:t>
            </a:r>
            <a:endParaRPr lang="en-AU" sz="1200" dirty="0">
              <a:solidFill>
                <a:srgbClr val="141313"/>
              </a:solidFill>
              <a:latin typeface="Arial" charset="0"/>
              <a:ea typeface="ＭＳ Ｐゴシック" charset="-128"/>
              <a:cs typeface="ＭＳ Ｐゴシック" charset="-128"/>
            </a:endParaRPr>
          </a:p>
        </p:txBody>
      </p:sp>
      <p:sp>
        <p:nvSpPr>
          <p:cNvPr id="28" name="Rectangle 27"/>
          <p:cNvSpPr/>
          <p:nvPr/>
        </p:nvSpPr>
        <p:spPr bwMode="auto">
          <a:xfrm>
            <a:off x="6768504" y="3059757"/>
            <a:ext cx="1728192" cy="28803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eaLnBrk="0" fontAlgn="base" hangingPunct="0">
              <a:spcBef>
                <a:spcPct val="0"/>
              </a:spcBef>
              <a:spcAft>
                <a:spcPct val="0"/>
              </a:spcAft>
            </a:pPr>
            <a:r>
              <a:rPr lang="en-AU" sz="1200" dirty="0" smtClean="0">
                <a:solidFill>
                  <a:srgbClr val="141313"/>
                </a:solidFill>
                <a:latin typeface="Arial" charset="0"/>
                <a:ea typeface="ＭＳ Ｐゴシック" charset="-128"/>
                <a:cs typeface="ＭＳ Ｐゴシック" charset="-128"/>
              </a:rPr>
              <a:t>Declined request</a:t>
            </a:r>
            <a:endParaRPr lang="en-AU" sz="1200" dirty="0">
              <a:solidFill>
                <a:srgbClr val="141313"/>
              </a:solidFill>
              <a:latin typeface="Arial" charset="0"/>
              <a:ea typeface="ＭＳ Ｐゴシック" charset="-128"/>
              <a:cs typeface="ＭＳ Ｐゴシック" charset="-128"/>
            </a:endParaRPr>
          </a:p>
        </p:txBody>
      </p:sp>
      <p:sp>
        <p:nvSpPr>
          <p:cNvPr id="29" name="Rectangle 28"/>
          <p:cNvSpPr/>
          <p:nvPr/>
        </p:nvSpPr>
        <p:spPr bwMode="auto">
          <a:xfrm>
            <a:off x="6768504" y="3419797"/>
            <a:ext cx="1728192" cy="28803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eaLnBrk="0" fontAlgn="base" hangingPunct="0">
              <a:spcBef>
                <a:spcPct val="0"/>
              </a:spcBef>
              <a:spcAft>
                <a:spcPct val="0"/>
              </a:spcAft>
            </a:pPr>
            <a:r>
              <a:rPr lang="en-AU" sz="1200" dirty="0" smtClean="0">
                <a:solidFill>
                  <a:srgbClr val="141313"/>
                </a:solidFill>
                <a:latin typeface="Arial" charset="0"/>
                <a:ea typeface="ＭＳ Ｐゴシック" charset="-128"/>
                <a:cs typeface="ＭＳ Ｐゴシック" charset="-128"/>
              </a:rPr>
              <a:t>Last /8 policy applied</a:t>
            </a:r>
            <a:endParaRPr lang="en-AU" sz="1200" dirty="0">
              <a:solidFill>
                <a:srgbClr val="141313"/>
              </a:solidFill>
              <a:latin typeface="Arial" charset="0"/>
              <a:ea typeface="ＭＳ Ｐゴシック" charset="-128"/>
              <a:cs typeface="ＭＳ Ｐゴシック" charset="-128"/>
            </a:endParaRPr>
          </a:p>
        </p:txBody>
      </p:sp>
      <p:sp>
        <p:nvSpPr>
          <p:cNvPr id="30" name="TextBox 29"/>
          <p:cNvSpPr txBox="1"/>
          <p:nvPr/>
        </p:nvSpPr>
        <p:spPr>
          <a:xfrm>
            <a:off x="1772457" y="2051645"/>
            <a:ext cx="891591" cy="276999"/>
          </a:xfrm>
          <a:prstGeom prst="rect">
            <a:avLst/>
          </a:prstGeom>
          <a:noFill/>
        </p:spPr>
        <p:txBody>
          <a:bodyPr wrap="none" rtlCol="0">
            <a:spAutoFit/>
          </a:bodyPr>
          <a:lstStyle/>
          <a:p>
            <a:r>
              <a:rPr lang="en-AU" sz="1200" dirty="0" smtClean="0"/>
              <a:t>Requestor</a:t>
            </a:r>
            <a:endParaRPr lang="en-AU" sz="1200" dirty="0"/>
          </a:p>
        </p:txBody>
      </p:sp>
      <p:cxnSp>
        <p:nvCxnSpPr>
          <p:cNvPr id="31" name="Straight Arrow Connector 30"/>
          <p:cNvCxnSpPr>
            <a:stCxn id="6" idx="2"/>
            <a:endCxn id="10" idx="0"/>
          </p:cNvCxnSpPr>
          <p:nvPr/>
        </p:nvCxnSpPr>
        <p:spPr bwMode="auto">
          <a:xfrm rot="16200000" flipH="1">
            <a:off x="1654850" y="3778751"/>
            <a:ext cx="1152128" cy="217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2" name="Elbow Connector 31"/>
          <p:cNvCxnSpPr>
            <a:stCxn id="14" idx="3"/>
            <a:endCxn id="27" idx="1"/>
          </p:cNvCxnSpPr>
          <p:nvPr/>
        </p:nvCxnSpPr>
        <p:spPr bwMode="auto">
          <a:xfrm flipV="1">
            <a:off x="5976416" y="2843733"/>
            <a:ext cx="792088" cy="1260140"/>
          </a:xfrm>
          <a:prstGeom prst="bentConnector3">
            <a:avLst>
              <a:gd name="adj1" fmla="val 21664"/>
            </a:avLst>
          </a:prstGeom>
          <a:solidFill>
            <a:schemeClr val="accent1"/>
          </a:solidFill>
          <a:ln w="9525" cap="flat" cmpd="sng" algn="ctr">
            <a:solidFill>
              <a:schemeClr val="tx1"/>
            </a:solidFill>
            <a:prstDash val="solid"/>
            <a:round/>
            <a:headEnd type="none" w="med" len="med"/>
            <a:tailEnd type="triangle"/>
          </a:ln>
          <a:effectLst/>
        </p:spPr>
      </p:cxnSp>
      <p:cxnSp>
        <p:nvCxnSpPr>
          <p:cNvPr id="33" name="Elbow Connector 32"/>
          <p:cNvCxnSpPr>
            <a:stCxn id="16" idx="3"/>
            <a:endCxn id="28" idx="1"/>
          </p:cNvCxnSpPr>
          <p:nvPr/>
        </p:nvCxnSpPr>
        <p:spPr bwMode="auto">
          <a:xfrm flipV="1">
            <a:off x="5976416" y="3203773"/>
            <a:ext cx="792088" cy="1908212"/>
          </a:xfrm>
          <a:prstGeom prst="bentConnector3">
            <a:avLst>
              <a:gd name="adj1" fmla="val 39505"/>
            </a:avLst>
          </a:prstGeom>
          <a:solidFill>
            <a:schemeClr val="accent1"/>
          </a:solidFill>
          <a:ln w="9525" cap="flat" cmpd="sng" algn="ctr">
            <a:solidFill>
              <a:schemeClr val="tx1"/>
            </a:solidFill>
            <a:prstDash val="solid"/>
            <a:round/>
            <a:headEnd type="none" w="med" len="med"/>
            <a:tailEnd type="triangle"/>
          </a:ln>
          <a:effectLst/>
        </p:spPr>
      </p:cxnSp>
      <p:cxnSp>
        <p:nvCxnSpPr>
          <p:cNvPr id="34" name="Shape 33"/>
          <p:cNvCxnSpPr>
            <a:stCxn id="17" idx="0"/>
            <a:endCxn id="29" idx="1"/>
          </p:cNvCxnSpPr>
          <p:nvPr/>
        </p:nvCxnSpPr>
        <p:spPr bwMode="auto">
          <a:xfrm rot="16200000" flipV="1">
            <a:off x="6211818" y="4120499"/>
            <a:ext cx="1224136" cy="110764"/>
          </a:xfrm>
          <a:prstGeom prst="bentConnector4">
            <a:avLst>
              <a:gd name="adj1" fmla="val 44118"/>
              <a:gd name="adj2" fmla="val 421299"/>
            </a:avLst>
          </a:prstGeom>
          <a:solidFill>
            <a:schemeClr val="accent1"/>
          </a:solidFill>
          <a:ln w="9525" cap="flat" cmpd="sng" algn="ctr">
            <a:solidFill>
              <a:schemeClr val="tx1"/>
            </a:solidFill>
            <a:prstDash val="solid"/>
            <a:round/>
            <a:headEnd type="none" w="med" len="med"/>
            <a:tailEnd type="triangle"/>
          </a:ln>
          <a:effectLst/>
        </p:spPr>
      </p:cxnSp>
      <p:cxnSp>
        <p:nvCxnSpPr>
          <p:cNvPr id="35" name="Elbow Connector 34"/>
          <p:cNvCxnSpPr>
            <a:stCxn id="13" idx="3"/>
            <a:endCxn id="26" idx="3"/>
          </p:cNvCxnSpPr>
          <p:nvPr/>
        </p:nvCxnSpPr>
        <p:spPr bwMode="auto">
          <a:xfrm flipV="1">
            <a:off x="8496696" y="2483693"/>
            <a:ext cx="1588" cy="3348372"/>
          </a:xfrm>
          <a:prstGeom prst="bentConnector3">
            <a:avLst>
              <a:gd name="adj1" fmla="val 14395466"/>
            </a:avLst>
          </a:prstGeom>
          <a:solidFill>
            <a:schemeClr val="accent1"/>
          </a:solidFill>
          <a:ln w="9525" cap="flat" cmpd="sng" algn="ctr">
            <a:solidFill>
              <a:schemeClr val="tx1"/>
            </a:solidFill>
            <a:prstDash val="solid"/>
            <a:round/>
            <a:headEnd type="none" w="med" len="med"/>
            <a:tailEnd type="triangle"/>
          </a:ln>
          <a:effectLst/>
        </p:spPr>
      </p:cxnSp>
      <p:sp>
        <p:nvSpPr>
          <p:cNvPr id="36" name="Left-Right Arrow 35"/>
          <p:cNvSpPr/>
          <p:nvPr/>
        </p:nvSpPr>
        <p:spPr bwMode="auto">
          <a:xfrm>
            <a:off x="2880072" y="2771725"/>
            <a:ext cx="2952328" cy="360040"/>
          </a:xfrm>
          <a:prstGeom prst="leftRightArrow">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37" name="TextBox 36"/>
          <p:cNvSpPr txBox="1"/>
          <p:nvPr/>
        </p:nvSpPr>
        <p:spPr>
          <a:xfrm>
            <a:off x="3744168" y="2555701"/>
            <a:ext cx="1288183" cy="276999"/>
          </a:xfrm>
          <a:prstGeom prst="rect">
            <a:avLst/>
          </a:prstGeom>
          <a:noFill/>
        </p:spPr>
        <p:txBody>
          <a:bodyPr wrap="none" rtlCol="0">
            <a:spAutoFit/>
          </a:bodyPr>
          <a:lstStyle/>
          <a:p>
            <a:r>
              <a:rPr lang="en-AU" sz="1200" dirty="0" smtClean="0"/>
              <a:t>5 business days</a:t>
            </a:r>
            <a:endParaRPr lang="en-AU" sz="1200" dirty="0"/>
          </a:p>
        </p:txBody>
      </p:sp>
      <p:sp>
        <p:nvSpPr>
          <p:cNvPr id="38" name="TextBox 37"/>
          <p:cNvSpPr txBox="1"/>
          <p:nvPr/>
        </p:nvSpPr>
        <p:spPr>
          <a:xfrm>
            <a:off x="2968706" y="4139877"/>
            <a:ext cx="800219" cy="246221"/>
          </a:xfrm>
          <a:prstGeom prst="rect">
            <a:avLst/>
          </a:prstGeom>
          <a:noFill/>
        </p:spPr>
        <p:txBody>
          <a:bodyPr wrap="none" rtlCol="0">
            <a:spAutoFit/>
          </a:bodyPr>
          <a:lstStyle/>
          <a:p>
            <a:r>
              <a:rPr lang="en-AU" sz="1000" dirty="0" smtClean="0"/>
              <a:t>Approved?</a:t>
            </a:r>
            <a:endParaRPr lang="en-AU" sz="1000" dirty="0"/>
          </a:p>
        </p:txBody>
      </p:sp>
      <p:sp>
        <p:nvSpPr>
          <p:cNvPr id="39" name="TextBox 38"/>
          <p:cNvSpPr txBox="1"/>
          <p:nvPr/>
        </p:nvSpPr>
        <p:spPr>
          <a:xfrm>
            <a:off x="3284486" y="5045784"/>
            <a:ext cx="404278" cy="246221"/>
          </a:xfrm>
          <a:prstGeom prst="rect">
            <a:avLst/>
          </a:prstGeom>
          <a:noFill/>
        </p:spPr>
        <p:txBody>
          <a:bodyPr wrap="none" rtlCol="0">
            <a:spAutoFit/>
          </a:bodyPr>
          <a:lstStyle/>
          <a:p>
            <a:r>
              <a:rPr lang="en-AU" sz="1000" dirty="0" smtClean="0"/>
              <a:t>Yes</a:t>
            </a:r>
            <a:endParaRPr lang="en-AU" sz="1000" dirty="0"/>
          </a:p>
        </p:txBody>
      </p:sp>
      <p:sp>
        <p:nvSpPr>
          <p:cNvPr id="40" name="TextBox 39"/>
          <p:cNvSpPr txBox="1"/>
          <p:nvPr/>
        </p:nvSpPr>
        <p:spPr>
          <a:xfrm>
            <a:off x="3613969" y="4364214"/>
            <a:ext cx="348172" cy="246221"/>
          </a:xfrm>
          <a:prstGeom prst="rect">
            <a:avLst/>
          </a:prstGeom>
          <a:noFill/>
        </p:spPr>
        <p:txBody>
          <a:bodyPr wrap="none" rtlCol="0">
            <a:spAutoFit/>
          </a:bodyPr>
          <a:lstStyle/>
          <a:p>
            <a:r>
              <a:rPr lang="en-AU" sz="1000" dirty="0" smtClean="0"/>
              <a:t>No</a:t>
            </a:r>
            <a:endParaRPr lang="en-AU" sz="1000" dirty="0"/>
          </a:p>
        </p:txBody>
      </p:sp>
      <p:sp>
        <p:nvSpPr>
          <p:cNvPr id="41" name="TextBox 40"/>
          <p:cNvSpPr txBox="1"/>
          <p:nvPr/>
        </p:nvSpPr>
        <p:spPr>
          <a:xfrm>
            <a:off x="4104208" y="4469720"/>
            <a:ext cx="1127232" cy="246221"/>
          </a:xfrm>
          <a:prstGeom prst="rect">
            <a:avLst/>
          </a:prstGeom>
          <a:noFill/>
        </p:spPr>
        <p:txBody>
          <a:bodyPr wrap="none" rtlCol="0">
            <a:spAutoFit/>
          </a:bodyPr>
          <a:lstStyle/>
          <a:p>
            <a:r>
              <a:rPr lang="en-AU" sz="1000" dirty="0" smtClean="0"/>
              <a:t>Need more info?</a:t>
            </a:r>
            <a:endParaRPr lang="en-AU" sz="1000" dirty="0"/>
          </a:p>
        </p:txBody>
      </p:sp>
      <p:sp>
        <p:nvSpPr>
          <p:cNvPr id="42" name="TextBox 41"/>
          <p:cNvSpPr txBox="1"/>
          <p:nvPr/>
        </p:nvSpPr>
        <p:spPr>
          <a:xfrm>
            <a:off x="4406307" y="3893656"/>
            <a:ext cx="404278" cy="246221"/>
          </a:xfrm>
          <a:prstGeom prst="rect">
            <a:avLst/>
          </a:prstGeom>
          <a:noFill/>
        </p:spPr>
        <p:txBody>
          <a:bodyPr wrap="none" rtlCol="0">
            <a:spAutoFit/>
          </a:bodyPr>
          <a:lstStyle/>
          <a:p>
            <a:r>
              <a:rPr lang="en-AU" sz="1000" dirty="0" smtClean="0"/>
              <a:t>Yes</a:t>
            </a:r>
            <a:endParaRPr lang="en-AU" sz="1000" dirty="0"/>
          </a:p>
        </p:txBody>
      </p:sp>
      <p:sp>
        <p:nvSpPr>
          <p:cNvPr id="43" name="TextBox 42"/>
          <p:cNvSpPr txBox="1"/>
          <p:nvPr/>
        </p:nvSpPr>
        <p:spPr>
          <a:xfrm>
            <a:off x="4434551" y="5079036"/>
            <a:ext cx="348172" cy="246221"/>
          </a:xfrm>
          <a:prstGeom prst="rect">
            <a:avLst/>
          </a:prstGeom>
          <a:noFill/>
        </p:spPr>
        <p:txBody>
          <a:bodyPr wrap="none" rtlCol="0">
            <a:spAutoFit/>
          </a:bodyPr>
          <a:lstStyle/>
          <a:p>
            <a:r>
              <a:rPr lang="en-AU" sz="1000" dirty="0" smtClean="0"/>
              <a:t>No</a:t>
            </a:r>
            <a:endParaRPr lang="en-AU" sz="1000" dirty="0"/>
          </a:p>
        </p:txBody>
      </p:sp>
      <p:sp>
        <p:nvSpPr>
          <p:cNvPr id="44" name="TextBox 43"/>
          <p:cNvSpPr txBox="1"/>
          <p:nvPr/>
        </p:nvSpPr>
        <p:spPr>
          <a:xfrm>
            <a:off x="6322596" y="6023453"/>
            <a:ext cx="1175322" cy="246221"/>
          </a:xfrm>
          <a:prstGeom prst="rect">
            <a:avLst/>
          </a:prstGeom>
          <a:noFill/>
        </p:spPr>
        <p:txBody>
          <a:bodyPr wrap="none" rtlCol="0">
            <a:spAutoFit/>
          </a:bodyPr>
          <a:lstStyle/>
          <a:p>
            <a:r>
              <a:rPr lang="en-AU" sz="1000" dirty="0" smtClean="0"/>
              <a:t>More than /8 left?</a:t>
            </a:r>
            <a:endParaRPr lang="en-AU" sz="1000" dirty="0"/>
          </a:p>
        </p:txBody>
      </p:sp>
      <p:sp>
        <p:nvSpPr>
          <p:cNvPr id="45" name="TextBox 44"/>
          <p:cNvSpPr txBox="1"/>
          <p:nvPr/>
        </p:nvSpPr>
        <p:spPr>
          <a:xfrm>
            <a:off x="6827441" y="5347633"/>
            <a:ext cx="348172" cy="246221"/>
          </a:xfrm>
          <a:prstGeom prst="rect">
            <a:avLst/>
          </a:prstGeom>
          <a:noFill/>
        </p:spPr>
        <p:txBody>
          <a:bodyPr wrap="none" rtlCol="0">
            <a:spAutoFit/>
          </a:bodyPr>
          <a:lstStyle/>
          <a:p>
            <a:r>
              <a:rPr lang="en-AU" sz="1000" dirty="0" smtClean="0"/>
              <a:t>No</a:t>
            </a:r>
            <a:endParaRPr lang="en-AU" sz="1000" dirty="0"/>
          </a:p>
        </p:txBody>
      </p:sp>
      <p:sp>
        <p:nvSpPr>
          <p:cNvPr id="46" name="TextBox 45"/>
          <p:cNvSpPr txBox="1"/>
          <p:nvPr/>
        </p:nvSpPr>
        <p:spPr>
          <a:xfrm>
            <a:off x="7112054" y="5613289"/>
            <a:ext cx="404278" cy="246221"/>
          </a:xfrm>
          <a:prstGeom prst="rect">
            <a:avLst/>
          </a:prstGeom>
          <a:noFill/>
        </p:spPr>
        <p:txBody>
          <a:bodyPr wrap="none" rtlCol="0">
            <a:spAutoFit/>
          </a:bodyPr>
          <a:lstStyle/>
          <a:p>
            <a:r>
              <a:rPr lang="en-AU" sz="1000" dirty="0" smtClean="0"/>
              <a:t>Yes</a:t>
            </a:r>
            <a:endParaRPr lang="en-AU" sz="1000" dirty="0"/>
          </a:p>
        </p:txBody>
      </p:sp>
      <p:sp>
        <p:nvSpPr>
          <p:cNvPr id="47" name="TextBox 46"/>
          <p:cNvSpPr txBox="1"/>
          <p:nvPr/>
        </p:nvSpPr>
        <p:spPr>
          <a:xfrm>
            <a:off x="9009348" y="3635821"/>
            <a:ext cx="520399" cy="276999"/>
          </a:xfrm>
          <a:prstGeom prst="rect">
            <a:avLst/>
          </a:prstGeom>
          <a:noFill/>
        </p:spPr>
        <p:txBody>
          <a:bodyPr wrap="none" rtlCol="0">
            <a:spAutoFit/>
          </a:bodyPr>
          <a:lstStyle/>
          <a:p>
            <a:r>
              <a:rPr lang="en-AU" sz="1200" dirty="0" smtClean="0"/>
              <a:t>Time</a:t>
            </a:r>
            <a:endParaRPr lang="en-AU"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Stage 2 Queues</a:t>
            </a:r>
            <a:endParaRPr lang="en-AU" dirty="0"/>
          </a:p>
        </p:txBody>
      </p:sp>
      <p:sp>
        <p:nvSpPr>
          <p:cNvPr id="3" name="Slide Number Placeholder 2"/>
          <p:cNvSpPr>
            <a:spLocks noGrp="1"/>
          </p:cNvSpPr>
          <p:nvPr>
            <p:ph type="sldNum" sz="quarter" idx="10"/>
          </p:nvPr>
        </p:nvSpPr>
        <p:spPr/>
        <p:txBody>
          <a:bodyPr/>
          <a:lstStyle/>
          <a:p>
            <a:pPr>
              <a:defRPr/>
            </a:pPr>
            <a:fld id="{FF0AF934-1801-534E-BE49-41A3D61F19B2}" type="slidenum">
              <a:rPr lang="en-GB" smtClean="0"/>
              <a:pPr>
                <a:defRPr/>
              </a:pPr>
              <a:t>13</a:t>
            </a:fld>
            <a:endParaRPr lang="en-GB"/>
          </a:p>
        </p:txBody>
      </p:sp>
      <p:graphicFrame>
        <p:nvGraphicFramePr>
          <p:cNvPr id="4" name="Table 3"/>
          <p:cNvGraphicFramePr>
            <a:graphicFrameLocks noGrp="1"/>
          </p:cNvGraphicFramePr>
          <p:nvPr/>
        </p:nvGraphicFramePr>
        <p:xfrm>
          <a:off x="575816" y="1610886"/>
          <a:ext cx="2205360" cy="3821430"/>
        </p:xfrm>
        <a:graphic>
          <a:graphicData uri="http://schemas.openxmlformats.org/drawingml/2006/table">
            <a:tbl>
              <a:tblPr/>
              <a:tblGrid>
                <a:gridCol w="1149097"/>
                <a:gridCol w="1056263"/>
              </a:tblGrid>
              <a:tr h="190500">
                <a:tc gridSpan="2">
                  <a:txBody>
                    <a:bodyPr/>
                    <a:lstStyle/>
                    <a:p>
                      <a:pPr algn="ctr" fontAlgn="b"/>
                      <a:r>
                        <a:rPr lang="en-AU" sz="1800" b="0" i="0" u="none" strike="noStrike" dirty="0" smtClean="0">
                          <a:solidFill>
                            <a:schemeClr val="bg1"/>
                          </a:solidFill>
                          <a:latin typeface="Calibri"/>
                        </a:rPr>
                        <a:t>Evaluation </a:t>
                      </a:r>
                      <a:r>
                        <a:rPr lang="en-AU" sz="1800" b="0" i="0" u="none" strike="noStrike" baseline="0" dirty="0" smtClean="0">
                          <a:solidFill>
                            <a:schemeClr val="bg1"/>
                          </a:solidFill>
                          <a:latin typeface="Calibri"/>
                        </a:rPr>
                        <a:t>Queue*</a:t>
                      </a:r>
                      <a:endParaRPr lang="en-AU" sz="1800" b="0" i="0" u="none" strike="noStrike" dirty="0">
                        <a:solidFill>
                          <a:schemeClr val="bg1"/>
                        </a:solidFill>
                        <a:latin typeface="Calibri"/>
                      </a:endParaRP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solidFill>
                  </a:tcPr>
                </a:tc>
                <a:tc hMerge="1">
                  <a:txBody>
                    <a:bodyPr/>
                    <a:lstStyle/>
                    <a:p>
                      <a:pPr algn="r" fontAlgn="b"/>
                      <a:endParaRPr lang="en-AU" sz="1600" b="0" i="0" u="none" strike="noStrike" dirty="0">
                        <a:solidFill>
                          <a:srgbClr val="000000"/>
                        </a:solidFill>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0500">
                <a:tc>
                  <a:txBody>
                    <a:bodyPr/>
                    <a:lstStyle/>
                    <a:p>
                      <a:pPr algn="r" fontAlgn="b"/>
                      <a:r>
                        <a:rPr lang="en-AU" sz="1600" b="0" i="0" u="none" strike="noStrike" dirty="0" smtClean="0">
                          <a:solidFill>
                            <a:schemeClr val="bg1"/>
                          </a:solidFill>
                          <a:latin typeface="Calibri"/>
                        </a:rPr>
                        <a:t>Request</a:t>
                      </a:r>
                      <a:r>
                        <a:rPr lang="en-AU" sz="1600" b="0" i="0" u="none" strike="noStrike" baseline="0" dirty="0" smtClean="0">
                          <a:solidFill>
                            <a:schemeClr val="bg1"/>
                          </a:solidFill>
                          <a:latin typeface="Calibri"/>
                        </a:rPr>
                        <a:t> ID</a:t>
                      </a:r>
                      <a:endParaRPr lang="en-AU" sz="1600" b="0" i="0" u="none" strike="noStrike" dirty="0">
                        <a:solidFill>
                          <a:schemeClr val="bg1"/>
                        </a:solidFill>
                        <a:latin typeface="Calibri"/>
                      </a:endParaRP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solidFill>
                  </a:tcPr>
                </a:tc>
                <a:tc>
                  <a:txBody>
                    <a:bodyPr/>
                    <a:lstStyle/>
                    <a:p>
                      <a:pPr algn="r" fontAlgn="b"/>
                      <a:r>
                        <a:rPr lang="en-AU" sz="1600" b="0" i="0" u="none" strike="noStrike" dirty="0" smtClean="0">
                          <a:solidFill>
                            <a:schemeClr val="bg1"/>
                          </a:solidFill>
                          <a:latin typeface="Calibri"/>
                        </a:rPr>
                        <a:t>Last </a:t>
                      </a:r>
                      <a:r>
                        <a:rPr lang="en-AU" sz="1600" b="0" i="0" u="none" strike="noStrike" baseline="0" dirty="0" smtClean="0">
                          <a:solidFill>
                            <a:schemeClr val="bg1"/>
                          </a:solidFill>
                          <a:latin typeface="Calibri"/>
                        </a:rPr>
                        <a:t> reply received</a:t>
                      </a:r>
                      <a:endParaRPr lang="en-AU" sz="1600" b="0" i="0" u="none" strike="noStrike" dirty="0">
                        <a:solidFill>
                          <a:schemeClr val="bg1"/>
                        </a:solidFill>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solidFill>
                  </a:tcPr>
                </a:tc>
              </a:tr>
              <a:tr h="190500">
                <a:tc>
                  <a:txBody>
                    <a:bodyPr/>
                    <a:lstStyle/>
                    <a:p>
                      <a:pPr algn="r" fontAlgn="b"/>
                      <a:r>
                        <a:rPr lang="en-AU" sz="1600" b="0" i="0" u="none" strike="noStrike" dirty="0">
                          <a:solidFill>
                            <a:srgbClr val="000000"/>
                          </a:solidFill>
                          <a:latin typeface="Calibri"/>
                        </a:rPr>
                        <a:t>1616326</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AU" sz="1600" b="0" i="0" u="none" strike="noStrike" dirty="0" smtClean="0">
                          <a:solidFill>
                            <a:srgbClr val="000000"/>
                          </a:solidFill>
                          <a:latin typeface="Calibri"/>
                        </a:rPr>
                        <a:t>1/03/2011</a:t>
                      </a:r>
                      <a:endParaRPr lang="en-AU" sz="1600" b="0" i="0" u="none" strike="noStrike" dirty="0">
                        <a:solidFill>
                          <a:srgbClr val="000000"/>
                        </a:solidFill>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0500">
                <a:tc>
                  <a:txBody>
                    <a:bodyPr/>
                    <a:lstStyle/>
                    <a:p>
                      <a:pPr algn="r" fontAlgn="b"/>
                      <a:r>
                        <a:rPr lang="en-AU" sz="1600" b="0" i="0" u="none" strike="noStrike" dirty="0">
                          <a:solidFill>
                            <a:srgbClr val="000000"/>
                          </a:solidFill>
                          <a:latin typeface="Calibri"/>
                        </a:rPr>
                        <a:t>1616707</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AU" sz="1600" b="0" i="0" u="none" strike="noStrike" dirty="0" smtClean="0">
                          <a:solidFill>
                            <a:srgbClr val="000000"/>
                          </a:solidFill>
                          <a:latin typeface="Calibri"/>
                        </a:rPr>
                        <a:t>2/03/2011</a:t>
                      </a:r>
                      <a:endParaRPr lang="en-AU" sz="1600" b="0" i="0" u="none" strike="noStrike" dirty="0">
                        <a:solidFill>
                          <a:srgbClr val="000000"/>
                        </a:solidFill>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0500">
                <a:tc>
                  <a:txBody>
                    <a:bodyPr/>
                    <a:lstStyle/>
                    <a:p>
                      <a:pPr algn="r" fontAlgn="b"/>
                      <a:r>
                        <a:rPr lang="en-AU" sz="1600" b="0" i="0" u="none" strike="noStrike">
                          <a:solidFill>
                            <a:srgbClr val="000000"/>
                          </a:solidFill>
                          <a:latin typeface="Calibri"/>
                        </a:rPr>
                        <a:t>1613113</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AU" sz="1600" b="0" i="0" u="none" strike="noStrike" dirty="0" smtClean="0">
                          <a:solidFill>
                            <a:srgbClr val="000000"/>
                          </a:solidFill>
                          <a:latin typeface="Calibri"/>
                        </a:rPr>
                        <a:t>8/03/2011</a:t>
                      </a:r>
                      <a:endParaRPr lang="en-AU" sz="1600" b="0" i="0" u="none" strike="noStrike" dirty="0">
                        <a:solidFill>
                          <a:srgbClr val="000000"/>
                        </a:solidFill>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0500">
                <a:tc>
                  <a:txBody>
                    <a:bodyPr/>
                    <a:lstStyle/>
                    <a:p>
                      <a:pPr algn="r" fontAlgn="b"/>
                      <a:r>
                        <a:rPr lang="en-AU" sz="1600" b="0" i="0" u="none" strike="noStrike">
                          <a:solidFill>
                            <a:srgbClr val="000000"/>
                          </a:solidFill>
                          <a:latin typeface="Calibri"/>
                        </a:rPr>
                        <a:t>1602004</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AU" sz="1600" b="0" i="0" u="none" strike="noStrike" dirty="0">
                          <a:solidFill>
                            <a:srgbClr val="000000"/>
                          </a:solidFill>
                          <a:latin typeface="Calibri"/>
                        </a:rPr>
                        <a:t>17/03/2011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0500">
                <a:tc>
                  <a:txBody>
                    <a:bodyPr/>
                    <a:lstStyle/>
                    <a:p>
                      <a:pPr algn="r" fontAlgn="b"/>
                      <a:r>
                        <a:rPr lang="en-AU" sz="1600" b="0" i="0" u="none" strike="noStrike">
                          <a:solidFill>
                            <a:srgbClr val="000000"/>
                          </a:solidFill>
                          <a:latin typeface="Calibri"/>
                        </a:rPr>
                        <a:t>1616322</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AU" sz="1600" b="0" i="0" u="none" strike="noStrike" dirty="0" smtClean="0">
                          <a:solidFill>
                            <a:srgbClr val="000000"/>
                          </a:solidFill>
                          <a:latin typeface="Calibri"/>
                        </a:rPr>
                        <a:t>19/03/2011</a:t>
                      </a:r>
                      <a:endParaRPr lang="en-AU" sz="1600" b="0" i="0" u="none" strike="noStrike" dirty="0">
                        <a:solidFill>
                          <a:srgbClr val="000000"/>
                        </a:solidFill>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0500">
                <a:tc>
                  <a:txBody>
                    <a:bodyPr/>
                    <a:lstStyle/>
                    <a:p>
                      <a:pPr algn="r" fontAlgn="b"/>
                      <a:r>
                        <a:rPr lang="en-AU" sz="1600" b="0" i="0" u="none" strike="noStrike">
                          <a:solidFill>
                            <a:srgbClr val="000000"/>
                          </a:solidFill>
                          <a:latin typeface="Calibri"/>
                        </a:rPr>
                        <a:t>1589930</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AU" sz="1600" b="0" i="0" u="none" strike="noStrike" dirty="0" smtClean="0">
                          <a:solidFill>
                            <a:srgbClr val="000000"/>
                          </a:solidFill>
                          <a:latin typeface="Calibri"/>
                        </a:rPr>
                        <a:t>8/04/2011</a:t>
                      </a:r>
                      <a:endParaRPr lang="en-AU" sz="1600" b="0" i="0" u="none" strike="noStrike" dirty="0">
                        <a:solidFill>
                          <a:srgbClr val="000000"/>
                        </a:solidFill>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0500">
                <a:tc>
                  <a:txBody>
                    <a:bodyPr/>
                    <a:lstStyle/>
                    <a:p>
                      <a:pPr algn="r" fontAlgn="b"/>
                      <a:r>
                        <a:rPr lang="en-AU" sz="1600" b="0" i="0" u="none" strike="noStrike">
                          <a:solidFill>
                            <a:srgbClr val="000000"/>
                          </a:solidFill>
                          <a:latin typeface="Calibri"/>
                        </a:rPr>
                        <a:t>1602005</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AU" sz="1600" b="0" i="0" u="none" strike="noStrike" dirty="0" smtClean="0">
                          <a:solidFill>
                            <a:srgbClr val="000000"/>
                          </a:solidFill>
                          <a:latin typeface="Calibri"/>
                        </a:rPr>
                        <a:t>11/04/2011</a:t>
                      </a:r>
                      <a:endParaRPr lang="en-AU" sz="1600" b="0" i="0" u="none" strike="noStrike" dirty="0">
                        <a:solidFill>
                          <a:srgbClr val="000000"/>
                        </a:solidFill>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0500">
                <a:tc>
                  <a:txBody>
                    <a:bodyPr/>
                    <a:lstStyle/>
                    <a:p>
                      <a:pPr algn="r" fontAlgn="b"/>
                      <a:r>
                        <a:rPr lang="en-AU" sz="1600" b="0" i="0" u="none" strike="noStrike">
                          <a:solidFill>
                            <a:srgbClr val="000000"/>
                          </a:solidFill>
                          <a:latin typeface="Calibri"/>
                        </a:rPr>
                        <a:t>1602666</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AU" sz="1600" b="0" i="0" u="none" strike="noStrike" dirty="0" smtClean="0">
                          <a:solidFill>
                            <a:srgbClr val="000000"/>
                          </a:solidFill>
                          <a:latin typeface="Calibri"/>
                        </a:rPr>
                        <a:t>13/04/2011</a:t>
                      </a:r>
                      <a:endParaRPr lang="en-AU" sz="1600" b="0" i="0" u="none" strike="noStrike" dirty="0">
                        <a:solidFill>
                          <a:srgbClr val="000000"/>
                        </a:solidFill>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0500">
                <a:tc>
                  <a:txBody>
                    <a:bodyPr/>
                    <a:lstStyle/>
                    <a:p>
                      <a:pPr algn="r" fontAlgn="b"/>
                      <a:r>
                        <a:rPr lang="en-AU" sz="1600" b="0" i="0" u="none" strike="noStrike">
                          <a:solidFill>
                            <a:srgbClr val="000000"/>
                          </a:solidFill>
                          <a:latin typeface="Calibri"/>
                        </a:rPr>
                        <a:t>1613884</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AU" sz="1600" b="0" i="0" u="none" strike="noStrike" dirty="0" smtClean="0">
                          <a:solidFill>
                            <a:srgbClr val="000000"/>
                          </a:solidFill>
                          <a:latin typeface="Calibri"/>
                        </a:rPr>
                        <a:t>20/04/2011</a:t>
                      </a:r>
                      <a:endParaRPr lang="en-AU" sz="1600" b="0" i="0" u="none" strike="noStrike" dirty="0">
                        <a:solidFill>
                          <a:srgbClr val="000000"/>
                        </a:solidFill>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0500">
                <a:tc>
                  <a:txBody>
                    <a:bodyPr/>
                    <a:lstStyle/>
                    <a:p>
                      <a:pPr algn="r" fontAlgn="b"/>
                      <a:r>
                        <a:rPr lang="en-AU" sz="1600" b="0" i="0" u="none" strike="noStrike">
                          <a:solidFill>
                            <a:srgbClr val="000000"/>
                          </a:solidFill>
                          <a:latin typeface="Calibri"/>
                        </a:rPr>
                        <a:t>1615352</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AU" sz="1600" b="0" i="0" u="none" strike="noStrike" dirty="0" smtClean="0">
                          <a:solidFill>
                            <a:srgbClr val="000000"/>
                          </a:solidFill>
                          <a:latin typeface="Calibri"/>
                        </a:rPr>
                        <a:t>20/04/2011</a:t>
                      </a:r>
                      <a:endParaRPr lang="en-AU" sz="1600" b="0" i="0" u="none" strike="noStrike" dirty="0">
                        <a:solidFill>
                          <a:srgbClr val="000000"/>
                        </a:solidFill>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0500">
                <a:tc>
                  <a:txBody>
                    <a:bodyPr/>
                    <a:lstStyle/>
                    <a:p>
                      <a:pPr algn="r" fontAlgn="b"/>
                      <a:r>
                        <a:rPr lang="en-AU" sz="1600" b="0" i="0" u="none" strike="noStrike">
                          <a:solidFill>
                            <a:srgbClr val="000000"/>
                          </a:solidFill>
                          <a:latin typeface="Calibri"/>
                        </a:rPr>
                        <a:t>1616320</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AU" sz="1600" b="0" i="0" u="none" strike="noStrike" dirty="0" smtClean="0">
                          <a:solidFill>
                            <a:srgbClr val="000000"/>
                          </a:solidFill>
                          <a:latin typeface="Calibri"/>
                        </a:rPr>
                        <a:t>21/04/2011</a:t>
                      </a:r>
                      <a:endParaRPr lang="en-AU" sz="1600" b="0" i="0" u="none" strike="noStrike" dirty="0">
                        <a:solidFill>
                          <a:srgbClr val="000000"/>
                        </a:solidFill>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0500">
                <a:tc>
                  <a:txBody>
                    <a:bodyPr/>
                    <a:lstStyle/>
                    <a:p>
                      <a:pPr algn="r" fontAlgn="b"/>
                      <a:r>
                        <a:rPr lang="en-AU" sz="1600" b="0" i="0" u="none" strike="noStrike">
                          <a:solidFill>
                            <a:srgbClr val="000000"/>
                          </a:solidFill>
                          <a:latin typeface="Calibri"/>
                        </a:rPr>
                        <a:t>1616648</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AU" sz="1600" b="0" i="0" u="none" strike="noStrike" dirty="0" smtClean="0">
                          <a:solidFill>
                            <a:srgbClr val="000000"/>
                          </a:solidFill>
                          <a:latin typeface="Calibri"/>
                        </a:rPr>
                        <a:t>22/04/2011</a:t>
                      </a:r>
                      <a:endParaRPr lang="en-AU" sz="1600" b="0" i="0" u="none" strike="noStrike" dirty="0">
                        <a:solidFill>
                          <a:srgbClr val="000000"/>
                        </a:solidFill>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graphicFrame>
        <p:nvGraphicFramePr>
          <p:cNvPr id="5" name="Table 4"/>
          <p:cNvGraphicFramePr>
            <a:graphicFrameLocks noGrp="1"/>
          </p:cNvGraphicFramePr>
          <p:nvPr/>
        </p:nvGraphicFramePr>
        <p:xfrm>
          <a:off x="4320232" y="1610886"/>
          <a:ext cx="4032447" cy="3821430"/>
        </p:xfrm>
        <a:graphic>
          <a:graphicData uri="http://schemas.openxmlformats.org/drawingml/2006/table">
            <a:tbl>
              <a:tblPr/>
              <a:tblGrid>
                <a:gridCol w="1008112"/>
                <a:gridCol w="1080119"/>
                <a:gridCol w="1008113"/>
                <a:gridCol w="936103"/>
              </a:tblGrid>
              <a:tr h="200025">
                <a:tc gridSpan="4">
                  <a:txBody>
                    <a:bodyPr/>
                    <a:lstStyle/>
                    <a:p>
                      <a:pPr algn="ctr" fontAlgn="b"/>
                      <a:r>
                        <a:rPr lang="en-AU" sz="1800" b="0" i="0" u="none" strike="noStrike" dirty="0" smtClean="0">
                          <a:solidFill>
                            <a:schemeClr val="bg1"/>
                          </a:solidFill>
                          <a:latin typeface="Calibri"/>
                        </a:rPr>
                        <a:t>Approved Queue*</a:t>
                      </a:r>
                      <a:endParaRPr lang="en-AU" sz="1800" b="0" i="0" u="none" strike="noStrike" dirty="0">
                        <a:solidFill>
                          <a:schemeClr val="bg1"/>
                        </a:solidFill>
                        <a:latin typeface="Calibri"/>
                      </a:endParaRP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solidFill>
                  </a:tcPr>
                </a:tc>
                <a:tc hMerge="1">
                  <a:txBody>
                    <a:bodyPr/>
                    <a:lstStyle/>
                    <a:p>
                      <a:pPr algn="r" fontAlgn="b"/>
                      <a:endParaRPr lang="en-AU" sz="1600" b="0" i="0" u="none" strike="noStrike" dirty="0">
                        <a:solidFill>
                          <a:srgbClr val="000000"/>
                        </a:solidFill>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hMerge="1">
                  <a:txBody>
                    <a:bodyPr/>
                    <a:lstStyle/>
                    <a:p>
                      <a:pPr algn="r" fontAlgn="b"/>
                      <a:endParaRPr lang="en-AU" sz="1600" b="0" i="0" u="none" strike="noStrike" dirty="0">
                        <a:solidFill>
                          <a:srgbClr val="000000"/>
                        </a:solidFill>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hMerge="1">
                  <a:txBody>
                    <a:bodyPr/>
                    <a:lstStyle/>
                    <a:p>
                      <a:pPr algn="l" fontAlgn="b"/>
                      <a:endParaRPr lang="en-AU" sz="1600" b="0" i="0" u="none" strike="noStrike" dirty="0">
                        <a:solidFill>
                          <a:srgbClr val="000000"/>
                        </a:solidFill>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00025">
                <a:tc>
                  <a:txBody>
                    <a:bodyPr/>
                    <a:lstStyle/>
                    <a:p>
                      <a:pPr algn="r" fontAlgn="b"/>
                      <a:r>
                        <a:rPr lang="en-AU" sz="1600" b="0" i="0" u="none" strike="noStrike" dirty="0" smtClean="0">
                          <a:solidFill>
                            <a:schemeClr val="bg1"/>
                          </a:solidFill>
                          <a:latin typeface="Calibri"/>
                        </a:rPr>
                        <a:t>Request ID</a:t>
                      </a:r>
                      <a:endParaRPr lang="en-AU" sz="1600" b="0" i="0" u="none" strike="noStrike" dirty="0">
                        <a:solidFill>
                          <a:schemeClr val="bg1"/>
                        </a:solidFill>
                        <a:latin typeface="Calibri"/>
                      </a:endParaRP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solidFill>
                  </a:tcPr>
                </a:tc>
                <a:tc>
                  <a:txBody>
                    <a:bodyPr/>
                    <a:lstStyle/>
                    <a:p>
                      <a:pPr algn="r" fontAlgn="b"/>
                      <a:r>
                        <a:rPr lang="en-AU" sz="1600" b="0" i="0" u="none" strike="noStrike" dirty="0" smtClean="0">
                          <a:solidFill>
                            <a:schemeClr val="bg1"/>
                          </a:solidFill>
                          <a:latin typeface="Calibri"/>
                        </a:rPr>
                        <a:t>Last reply received</a:t>
                      </a:r>
                      <a:endParaRPr lang="en-AU" sz="1600" b="0" i="0" u="none" strike="noStrike" dirty="0">
                        <a:solidFill>
                          <a:schemeClr val="bg1"/>
                        </a:solidFill>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solidFill>
                  </a:tcPr>
                </a:tc>
                <a:tc>
                  <a:txBody>
                    <a:bodyPr/>
                    <a:lstStyle/>
                    <a:p>
                      <a:pPr algn="r" fontAlgn="b"/>
                      <a:r>
                        <a:rPr lang="en-AU" sz="1600" b="0" i="0" u="none" strike="noStrike" dirty="0" smtClean="0">
                          <a:solidFill>
                            <a:schemeClr val="bg1"/>
                          </a:solidFill>
                          <a:latin typeface="Calibri"/>
                        </a:rPr>
                        <a:t>Time </a:t>
                      </a:r>
                      <a:endParaRPr lang="en-AU" sz="1600" b="0" i="0" u="none" strike="noStrike" dirty="0">
                        <a:solidFill>
                          <a:schemeClr val="bg1"/>
                        </a:solidFill>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solidFill>
                  </a:tcPr>
                </a:tc>
                <a:tc>
                  <a:txBody>
                    <a:bodyPr/>
                    <a:lstStyle/>
                    <a:p>
                      <a:pPr algn="r" fontAlgn="b"/>
                      <a:r>
                        <a:rPr lang="en-AU" sz="1600" b="0" i="0" u="none" strike="noStrike" dirty="0" smtClean="0">
                          <a:solidFill>
                            <a:schemeClr val="bg1"/>
                          </a:solidFill>
                          <a:latin typeface="Calibri"/>
                        </a:rPr>
                        <a:t>Size</a:t>
                      </a:r>
                      <a:endParaRPr lang="en-AU" sz="1600" b="0" i="0" u="none" strike="noStrike" dirty="0">
                        <a:solidFill>
                          <a:schemeClr val="bg1"/>
                        </a:solidFill>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solidFill>
                  </a:tcPr>
                </a:tc>
              </a:tr>
              <a:tr h="200025">
                <a:tc>
                  <a:txBody>
                    <a:bodyPr/>
                    <a:lstStyle/>
                    <a:p>
                      <a:pPr algn="r" fontAlgn="b"/>
                      <a:r>
                        <a:rPr lang="en-AU" sz="1600" b="0" i="0" u="none" strike="noStrike">
                          <a:solidFill>
                            <a:srgbClr val="000000"/>
                          </a:solidFill>
                          <a:latin typeface="Calibri"/>
                        </a:rPr>
                        <a:t>1611996</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AU" sz="1600" b="0" i="0" u="none" strike="noStrike" dirty="0" smtClean="0">
                          <a:solidFill>
                            <a:srgbClr val="000000"/>
                          </a:solidFill>
                          <a:latin typeface="Calibri"/>
                        </a:rPr>
                        <a:t>20110321</a:t>
                      </a:r>
                      <a:endParaRPr lang="en-AU" sz="1600" b="0" i="0" u="none" strike="noStrike" dirty="0">
                        <a:solidFill>
                          <a:srgbClr val="000000"/>
                        </a:solidFill>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AU" sz="1600" b="0" i="0" u="none" strike="noStrike">
                          <a:solidFill>
                            <a:srgbClr val="000000"/>
                          </a:solidFill>
                          <a:latin typeface="Calibri"/>
                        </a:rPr>
                        <a:t>11:45:05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AU" sz="1600" b="0" i="0" u="none" strike="noStrike" dirty="0">
                          <a:solidFill>
                            <a:srgbClr val="000000"/>
                          </a:solidFill>
                          <a:latin typeface="Calibri"/>
                        </a:rPr>
                        <a:t>/16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0500">
                <a:tc>
                  <a:txBody>
                    <a:bodyPr/>
                    <a:lstStyle/>
                    <a:p>
                      <a:pPr algn="r" fontAlgn="b"/>
                      <a:r>
                        <a:rPr lang="en-AU" sz="1600" b="0" i="0" u="none" strike="noStrike">
                          <a:solidFill>
                            <a:srgbClr val="000000"/>
                          </a:solidFill>
                          <a:latin typeface="Calibri"/>
                        </a:rPr>
                        <a:t>1572180</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AU" sz="1600" b="0" i="0" u="none" strike="noStrike" dirty="0" smtClean="0">
                          <a:solidFill>
                            <a:srgbClr val="000000"/>
                          </a:solidFill>
                          <a:latin typeface="Calibri"/>
                        </a:rPr>
                        <a:t>20110321</a:t>
                      </a:r>
                      <a:endParaRPr lang="en-AU" sz="1600" b="0" i="0" u="none" strike="noStrike" dirty="0">
                        <a:solidFill>
                          <a:srgbClr val="000000"/>
                        </a:solidFill>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AU" sz="1600" b="0" i="0" u="none" strike="noStrike">
                          <a:solidFill>
                            <a:srgbClr val="000000"/>
                          </a:solidFill>
                          <a:latin typeface="Calibri"/>
                        </a:rPr>
                        <a:t>21:09:04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AU" sz="1600" b="0" i="0" u="none" strike="noStrike" dirty="0">
                          <a:solidFill>
                            <a:srgbClr val="000000"/>
                          </a:solidFill>
                          <a:latin typeface="Calibri"/>
                        </a:rPr>
                        <a:t>/20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0500">
                <a:tc>
                  <a:txBody>
                    <a:bodyPr/>
                    <a:lstStyle/>
                    <a:p>
                      <a:pPr algn="r" fontAlgn="b"/>
                      <a:r>
                        <a:rPr lang="en-AU" sz="1600" b="0" i="0" u="none" strike="noStrike">
                          <a:solidFill>
                            <a:srgbClr val="000000"/>
                          </a:solidFill>
                          <a:latin typeface="Calibri"/>
                        </a:rPr>
                        <a:t>1617240</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AU" sz="1600" b="0" i="0" u="none" strike="noStrike" dirty="0" smtClean="0">
                          <a:solidFill>
                            <a:srgbClr val="000000"/>
                          </a:solidFill>
                          <a:latin typeface="Calibri"/>
                        </a:rPr>
                        <a:t>20100323</a:t>
                      </a:r>
                      <a:endParaRPr lang="en-AU" sz="1600" b="0" i="0" u="none" strike="noStrike" dirty="0">
                        <a:solidFill>
                          <a:srgbClr val="000000"/>
                        </a:solidFill>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AU" sz="1600" b="0" i="0" u="none" strike="noStrike">
                          <a:solidFill>
                            <a:srgbClr val="000000"/>
                          </a:solidFill>
                          <a:latin typeface="Calibri"/>
                        </a:rPr>
                        <a:t>13:25:00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AU" sz="1600" b="0" i="0" u="none" strike="noStrike" dirty="0">
                          <a:solidFill>
                            <a:srgbClr val="000000"/>
                          </a:solidFill>
                          <a:latin typeface="Calibri"/>
                        </a:rPr>
                        <a:t>/18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0500">
                <a:tc>
                  <a:txBody>
                    <a:bodyPr/>
                    <a:lstStyle/>
                    <a:p>
                      <a:pPr algn="r" fontAlgn="b"/>
                      <a:r>
                        <a:rPr lang="en-AU" sz="1600" b="0" i="0" u="none" strike="noStrike" dirty="0">
                          <a:solidFill>
                            <a:srgbClr val="000000"/>
                          </a:solidFill>
                          <a:latin typeface="Calibri"/>
                        </a:rPr>
                        <a:t>1617235</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AU" sz="1600" b="0" i="0" u="none" strike="noStrike" dirty="0" smtClean="0">
                          <a:solidFill>
                            <a:srgbClr val="000000"/>
                          </a:solidFill>
                          <a:latin typeface="Calibri"/>
                        </a:rPr>
                        <a:t>20110325</a:t>
                      </a:r>
                      <a:endParaRPr lang="en-AU" sz="1600" b="0" i="0" u="none" strike="noStrike" dirty="0">
                        <a:solidFill>
                          <a:srgbClr val="000000"/>
                        </a:solidFill>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AU" sz="1600" b="0" i="0" u="none" strike="noStrike">
                          <a:solidFill>
                            <a:srgbClr val="000000"/>
                          </a:solidFill>
                          <a:latin typeface="Calibri"/>
                        </a:rPr>
                        <a:t>18:10:00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AU" sz="1600" b="0" i="0" u="none" strike="noStrike" dirty="0">
                          <a:solidFill>
                            <a:srgbClr val="000000"/>
                          </a:solidFill>
                          <a:latin typeface="Calibri"/>
                        </a:rPr>
                        <a:t>/21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0500">
                <a:tc>
                  <a:txBody>
                    <a:bodyPr/>
                    <a:lstStyle/>
                    <a:p>
                      <a:pPr algn="r" fontAlgn="b"/>
                      <a:r>
                        <a:rPr lang="en-AU" sz="1600" b="0" i="0" u="none" strike="noStrike">
                          <a:solidFill>
                            <a:srgbClr val="000000"/>
                          </a:solidFill>
                          <a:latin typeface="Calibri"/>
                        </a:rPr>
                        <a:t>1601863</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AU" sz="1600" b="0" i="0" u="none" strike="noStrike" dirty="0" smtClean="0">
                          <a:solidFill>
                            <a:srgbClr val="000000"/>
                          </a:solidFill>
                          <a:latin typeface="Calibri"/>
                        </a:rPr>
                        <a:t>20110326</a:t>
                      </a:r>
                      <a:endParaRPr lang="en-AU" sz="1600" b="0" i="0" u="none" strike="noStrike" dirty="0">
                        <a:solidFill>
                          <a:srgbClr val="000000"/>
                        </a:solidFill>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AU" sz="1600" b="0" i="0" u="none" strike="noStrike">
                          <a:solidFill>
                            <a:srgbClr val="000000"/>
                          </a:solidFill>
                          <a:latin typeface="Calibri"/>
                        </a:rPr>
                        <a:t>16:39:04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AU" sz="1600" b="0" i="0" u="none" strike="noStrike" dirty="0">
                          <a:solidFill>
                            <a:srgbClr val="000000"/>
                          </a:solidFill>
                          <a:latin typeface="Calibri"/>
                        </a:rPr>
                        <a:t>/11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0500">
                <a:tc>
                  <a:txBody>
                    <a:bodyPr/>
                    <a:lstStyle/>
                    <a:p>
                      <a:pPr algn="r" fontAlgn="b"/>
                      <a:r>
                        <a:rPr lang="en-AU" sz="1600" b="0" i="0" u="none" strike="noStrike">
                          <a:solidFill>
                            <a:srgbClr val="000000"/>
                          </a:solidFill>
                          <a:latin typeface="Calibri"/>
                        </a:rPr>
                        <a:t>1601879</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AU" sz="1600" b="0" i="0" u="none" strike="noStrike" dirty="0" smtClean="0">
                          <a:solidFill>
                            <a:srgbClr val="000000"/>
                          </a:solidFill>
                          <a:latin typeface="Calibri"/>
                        </a:rPr>
                        <a:t>20110326</a:t>
                      </a:r>
                      <a:endParaRPr lang="en-AU" sz="1600" b="0" i="0" u="none" strike="noStrike" dirty="0">
                        <a:solidFill>
                          <a:srgbClr val="000000"/>
                        </a:solidFill>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AU" sz="1600" b="0" i="0" u="none" strike="noStrike">
                          <a:solidFill>
                            <a:srgbClr val="000000"/>
                          </a:solidFill>
                          <a:latin typeface="Calibri"/>
                        </a:rPr>
                        <a:t>16:39:06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AU" sz="1600" b="0" i="0" u="none" strike="noStrike" dirty="0">
                          <a:solidFill>
                            <a:srgbClr val="000000"/>
                          </a:solidFill>
                          <a:latin typeface="Calibri"/>
                        </a:rPr>
                        <a:t>/13+/14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0500">
                <a:tc>
                  <a:txBody>
                    <a:bodyPr/>
                    <a:lstStyle/>
                    <a:p>
                      <a:pPr algn="r" fontAlgn="b"/>
                      <a:r>
                        <a:rPr lang="en-AU" sz="1600" b="0" i="0" u="none" strike="noStrike">
                          <a:solidFill>
                            <a:srgbClr val="000000"/>
                          </a:solidFill>
                          <a:latin typeface="Calibri"/>
                        </a:rPr>
                        <a:t>1616365</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AU" sz="1600" b="0" i="0" u="none" strike="noStrike" dirty="0" smtClean="0">
                          <a:solidFill>
                            <a:srgbClr val="000000"/>
                          </a:solidFill>
                          <a:latin typeface="Calibri"/>
                        </a:rPr>
                        <a:t>20110331</a:t>
                      </a:r>
                      <a:endParaRPr lang="en-AU" sz="1600" b="0" i="0" u="none" strike="noStrike" dirty="0">
                        <a:solidFill>
                          <a:srgbClr val="000000"/>
                        </a:solidFill>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AU" sz="1600" b="0" i="0" u="none" strike="noStrike">
                          <a:solidFill>
                            <a:srgbClr val="000000"/>
                          </a:solidFill>
                          <a:latin typeface="Calibri"/>
                        </a:rPr>
                        <a:t>15:33:11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AU" sz="1600" b="0" i="0" u="none" strike="noStrike" dirty="0">
                          <a:solidFill>
                            <a:srgbClr val="000000"/>
                          </a:solidFill>
                          <a:latin typeface="Calibri"/>
                        </a:rPr>
                        <a:t>/19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0500">
                <a:tc>
                  <a:txBody>
                    <a:bodyPr/>
                    <a:lstStyle/>
                    <a:p>
                      <a:pPr algn="r" fontAlgn="b"/>
                      <a:r>
                        <a:rPr lang="en-AU" sz="1600" b="0" i="0" u="none" strike="noStrike">
                          <a:solidFill>
                            <a:srgbClr val="000000"/>
                          </a:solidFill>
                          <a:latin typeface="Calibri"/>
                        </a:rPr>
                        <a:t>1612362</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AU" sz="1600" b="0" i="0" u="none" strike="noStrike" dirty="0" smtClean="0">
                          <a:solidFill>
                            <a:srgbClr val="000000"/>
                          </a:solidFill>
                          <a:latin typeface="Calibri"/>
                        </a:rPr>
                        <a:t>20110402</a:t>
                      </a:r>
                      <a:endParaRPr lang="en-AU" sz="1600" b="0" i="0" u="none" strike="noStrike" dirty="0">
                        <a:solidFill>
                          <a:srgbClr val="000000"/>
                        </a:solidFill>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AU" sz="1600" b="0" i="0" u="none" strike="noStrike">
                          <a:solidFill>
                            <a:srgbClr val="000000"/>
                          </a:solidFill>
                          <a:latin typeface="Calibri"/>
                        </a:rPr>
                        <a:t>17:26:20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AU" sz="1600" b="0" i="0" u="none" strike="noStrike" dirty="0">
                          <a:solidFill>
                            <a:srgbClr val="000000"/>
                          </a:solidFill>
                          <a:latin typeface="Calibri"/>
                        </a:rPr>
                        <a:t>/14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0500">
                <a:tc>
                  <a:txBody>
                    <a:bodyPr/>
                    <a:lstStyle/>
                    <a:p>
                      <a:pPr algn="r" fontAlgn="b"/>
                      <a:r>
                        <a:rPr lang="en-AU" sz="1600" b="0" i="0" u="none" strike="noStrike">
                          <a:solidFill>
                            <a:srgbClr val="000000"/>
                          </a:solidFill>
                          <a:latin typeface="Calibri"/>
                        </a:rPr>
                        <a:t>1615293</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AU" sz="1600" b="0" i="0" u="none" strike="noStrike" dirty="0" smtClean="0">
                          <a:solidFill>
                            <a:srgbClr val="000000"/>
                          </a:solidFill>
                          <a:latin typeface="Calibri"/>
                        </a:rPr>
                        <a:t>20110404</a:t>
                      </a:r>
                      <a:endParaRPr lang="en-AU" sz="1600" b="0" i="0" u="none" strike="noStrike" dirty="0">
                        <a:solidFill>
                          <a:srgbClr val="000000"/>
                        </a:solidFill>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AU" sz="1600" b="0" i="0" u="none" strike="noStrike">
                          <a:solidFill>
                            <a:srgbClr val="000000"/>
                          </a:solidFill>
                          <a:latin typeface="Calibri"/>
                        </a:rPr>
                        <a:t>17:39:08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AU" sz="1600" b="0" i="0" u="none" strike="noStrike" dirty="0">
                          <a:solidFill>
                            <a:srgbClr val="000000"/>
                          </a:solidFill>
                          <a:latin typeface="Calibri"/>
                        </a:rPr>
                        <a:t>/16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0500">
                <a:tc>
                  <a:txBody>
                    <a:bodyPr/>
                    <a:lstStyle/>
                    <a:p>
                      <a:pPr algn="r" fontAlgn="b"/>
                      <a:r>
                        <a:rPr lang="en-AU" sz="1600" b="0" i="0" u="none" strike="noStrike">
                          <a:solidFill>
                            <a:srgbClr val="000000"/>
                          </a:solidFill>
                          <a:latin typeface="Calibri"/>
                        </a:rPr>
                        <a:t>1618089</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AU" sz="1600" b="0" i="0" u="none" strike="noStrike" dirty="0" smtClean="0">
                          <a:solidFill>
                            <a:srgbClr val="000000"/>
                          </a:solidFill>
                          <a:latin typeface="Calibri"/>
                        </a:rPr>
                        <a:t>20110405</a:t>
                      </a:r>
                      <a:endParaRPr lang="en-AU" sz="1600" b="0" i="0" u="none" strike="noStrike" dirty="0">
                        <a:solidFill>
                          <a:srgbClr val="000000"/>
                        </a:solidFill>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AU" sz="1600" b="0" i="0" u="none" strike="noStrike">
                          <a:solidFill>
                            <a:srgbClr val="000000"/>
                          </a:solidFill>
                          <a:latin typeface="Calibri"/>
                        </a:rPr>
                        <a:t>19:22:00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AU" sz="1600" b="0" i="0" u="none" strike="noStrike" dirty="0">
                          <a:solidFill>
                            <a:srgbClr val="000000"/>
                          </a:solidFill>
                          <a:latin typeface="Calibri"/>
                        </a:rPr>
                        <a:t>/20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0500">
                <a:tc>
                  <a:txBody>
                    <a:bodyPr/>
                    <a:lstStyle/>
                    <a:p>
                      <a:pPr algn="r" fontAlgn="b"/>
                      <a:r>
                        <a:rPr lang="en-AU" sz="1600" b="0" i="0" u="none" strike="noStrike">
                          <a:solidFill>
                            <a:srgbClr val="000000"/>
                          </a:solidFill>
                          <a:latin typeface="Calibri"/>
                        </a:rPr>
                        <a:t>1618125</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AU" sz="1600" b="0" i="0" u="none" strike="noStrike" dirty="0" smtClean="0">
                          <a:solidFill>
                            <a:srgbClr val="000000"/>
                          </a:solidFill>
                          <a:latin typeface="Calibri"/>
                        </a:rPr>
                        <a:t>20110408</a:t>
                      </a:r>
                      <a:endParaRPr lang="en-AU" sz="1600" b="0" i="0" u="none" strike="noStrike" dirty="0">
                        <a:solidFill>
                          <a:srgbClr val="000000"/>
                        </a:solidFill>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AU" sz="1600" b="0" i="0" u="none" strike="noStrike">
                          <a:solidFill>
                            <a:srgbClr val="000000"/>
                          </a:solidFill>
                          <a:latin typeface="Calibri"/>
                        </a:rPr>
                        <a:t>12:45:00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AU" sz="1600" b="0" i="0" u="none" strike="noStrike" dirty="0">
                          <a:solidFill>
                            <a:srgbClr val="000000"/>
                          </a:solidFill>
                          <a:latin typeface="Calibri"/>
                        </a:rPr>
                        <a:t>/16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0500">
                <a:tc>
                  <a:txBody>
                    <a:bodyPr/>
                    <a:lstStyle/>
                    <a:p>
                      <a:pPr algn="r" fontAlgn="b"/>
                      <a:r>
                        <a:rPr lang="en-AU" sz="1600" b="0" i="0" u="none" strike="noStrike">
                          <a:solidFill>
                            <a:srgbClr val="000000"/>
                          </a:solidFill>
                          <a:latin typeface="Calibri"/>
                        </a:rPr>
                        <a:t>1618238</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AU" sz="1600" b="0" i="0" u="none" strike="noStrike" dirty="0" smtClean="0">
                          <a:solidFill>
                            <a:srgbClr val="000000"/>
                          </a:solidFill>
                          <a:latin typeface="Calibri"/>
                        </a:rPr>
                        <a:t>20110409</a:t>
                      </a:r>
                      <a:endParaRPr lang="en-AU" sz="1600" b="0" i="0" u="none" strike="noStrike" dirty="0">
                        <a:solidFill>
                          <a:srgbClr val="000000"/>
                        </a:solidFill>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AU" sz="1600" b="0" i="0" u="none" strike="noStrike">
                          <a:solidFill>
                            <a:srgbClr val="000000"/>
                          </a:solidFill>
                          <a:latin typeface="Calibri"/>
                        </a:rPr>
                        <a:t>11:25:00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AU" sz="1600" b="0" i="0" u="none" strike="noStrike" dirty="0">
                          <a:solidFill>
                            <a:srgbClr val="000000"/>
                          </a:solidFill>
                          <a:latin typeface="Calibri"/>
                        </a:rPr>
                        <a:t>/18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
        <p:nvSpPr>
          <p:cNvPr id="6" name="Flowchart: Decision 5"/>
          <p:cNvSpPr/>
          <p:nvPr/>
        </p:nvSpPr>
        <p:spPr>
          <a:xfrm>
            <a:off x="3096096" y="2114942"/>
            <a:ext cx="936104" cy="720080"/>
          </a:xfrm>
          <a:prstGeom prst="flowChartDecision">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900" dirty="0">
              <a:solidFill>
                <a:schemeClr val="tx2"/>
              </a:solidFill>
            </a:endParaRPr>
          </a:p>
        </p:txBody>
      </p:sp>
      <p:sp>
        <p:nvSpPr>
          <p:cNvPr id="7" name="Flowchart: Decision 6"/>
          <p:cNvSpPr/>
          <p:nvPr/>
        </p:nvSpPr>
        <p:spPr>
          <a:xfrm>
            <a:off x="8683692" y="2114942"/>
            <a:ext cx="936104" cy="720080"/>
          </a:xfrm>
          <a:prstGeom prst="flowChartDecision">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900" dirty="0">
              <a:solidFill>
                <a:schemeClr val="tx2"/>
              </a:solidFill>
            </a:endParaRPr>
          </a:p>
        </p:txBody>
      </p:sp>
      <p:sp>
        <p:nvSpPr>
          <p:cNvPr id="8" name="Flowchart: Decision 7"/>
          <p:cNvSpPr/>
          <p:nvPr/>
        </p:nvSpPr>
        <p:spPr>
          <a:xfrm>
            <a:off x="3096096" y="4931965"/>
            <a:ext cx="936104" cy="720080"/>
          </a:xfrm>
          <a:prstGeom prst="flowChartDecision">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900" dirty="0">
              <a:solidFill>
                <a:schemeClr val="tx2"/>
              </a:solidFill>
            </a:endParaRPr>
          </a:p>
        </p:txBody>
      </p:sp>
      <p:sp>
        <p:nvSpPr>
          <p:cNvPr id="9" name="TextBox 8"/>
          <p:cNvSpPr txBox="1"/>
          <p:nvPr/>
        </p:nvSpPr>
        <p:spPr>
          <a:xfrm>
            <a:off x="2808064" y="6075382"/>
            <a:ext cx="1512168" cy="584775"/>
          </a:xfrm>
          <a:prstGeom prst="rect">
            <a:avLst/>
          </a:prstGeom>
          <a:noFill/>
          <a:ln>
            <a:solidFill>
              <a:schemeClr val="accent1">
                <a:shade val="95000"/>
                <a:satMod val="105000"/>
              </a:schemeClr>
            </a:solidFill>
          </a:ln>
        </p:spPr>
        <p:txBody>
          <a:bodyPr wrap="square" rtlCol="0">
            <a:spAutoFit/>
          </a:bodyPr>
          <a:lstStyle/>
          <a:p>
            <a:pPr algn="ctr"/>
            <a:r>
              <a:rPr lang="en-AU" sz="1600" dirty="0" smtClean="0"/>
              <a:t>Requestor</a:t>
            </a:r>
          </a:p>
          <a:p>
            <a:pPr algn="ctr"/>
            <a:r>
              <a:rPr lang="en-AU" sz="1600" dirty="0" smtClean="0"/>
              <a:t>Response</a:t>
            </a:r>
          </a:p>
        </p:txBody>
      </p:sp>
      <p:cxnSp>
        <p:nvCxnSpPr>
          <p:cNvPr id="11" name="Straight Arrow Connector 10"/>
          <p:cNvCxnSpPr>
            <a:stCxn id="6" idx="2"/>
            <a:endCxn id="8" idx="0"/>
          </p:cNvCxnSpPr>
          <p:nvPr/>
        </p:nvCxnSpPr>
        <p:spPr>
          <a:xfrm rot="5400000">
            <a:off x="2515677" y="3883493"/>
            <a:ext cx="2096943"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8" idx="2"/>
            <a:endCxn id="9" idx="0"/>
          </p:cNvCxnSpPr>
          <p:nvPr/>
        </p:nvCxnSpPr>
        <p:spPr>
          <a:xfrm rot="5400000">
            <a:off x="3352480" y="5863713"/>
            <a:ext cx="423337"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4032762" y="5290979"/>
            <a:ext cx="288032"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hape 16"/>
          <p:cNvCxnSpPr>
            <a:stCxn id="9" idx="1"/>
          </p:cNvCxnSpPr>
          <p:nvPr/>
        </p:nvCxnSpPr>
        <p:spPr>
          <a:xfrm rot="10800000">
            <a:off x="2232000" y="5436022"/>
            <a:ext cx="576064" cy="931749"/>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2808064" y="2483693"/>
            <a:ext cx="288032"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8381708" y="2483693"/>
            <a:ext cx="288032"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3110048" y="2311211"/>
            <a:ext cx="936104" cy="338554"/>
          </a:xfrm>
          <a:prstGeom prst="rect">
            <a:avLst/>
          </a:prstGeom>
          <a:noFill/>
          <a:ln>
            <a:noFill/>
          </a:ln>
        </p:spPr>
        <p:txBody>
          <a:bodyPr wrap="square" rtlCol="0">
            <a:spAutoFit/>
          </a:bodyPr>
          <a:lstStyle/>
          <a:p>
            <a:pPr algn="ctr"/>
            <a:r>
              <a:rPr lang="en-AU" sz="1600" dirty="0" smtClean="0"/>
              <a:t>5 </a:t>
            </a:r>
            <a:r>
              <a:rPr lang="en-AU" sz="1600" dirty="0" smtClean="0"/>
              <a:t>days?</a:t>
            </a:r>
            <a:endParaRPr lang="en-AU" sz="1600" dirty="0" smtClean="0"/>
          </a:p>
        </p:txBody>
      </p:sp>
      <p:sp>
        <p:nvSpPr>
          <p:cNvPr id="22" name="TextBox 21"/>
          <p:cNvSpPr txBox="1"/>
          <p:nvPr/>
        </p:nvSpPr>
        <p:spPr>
          <a:xfrm>
            <a:off x="8698206" y="2289155"/>
            <a:ext cx="936104" cy="338554"/>
          </a:xfrm>
          <a:prstGeom prst="rect">
            <a:avLst/>
          </a:prstGeom>
          <a:noFill/>
          <a:ln>
            <a:noFill/>
          </a:ln>
        </p:spPr>
        <p:txBody>
          <a:bodyPr wrap="square" rtlCol="0">
            <a:spAutoFit/>
          </a:bodyPr>
          <a:lstStyle/>
          <a:p>
            <a:pPr algn="ctr"/>
            <a:r>
              <a:rPr lang="en-AU" sz="1600" dirty="0" smtClean="0"/>
              <a:t>5 </a:t>
            </a:r>
            <a:r>
              <a:rPr lang="en-AU" sz="1600" dirty="0" smtClean="0"/>
              <a:t>days?</a:t>
            </a:r>
            <a:endParaRPr lang="en-AU" sz="1600" dirty="0" smtClean="0"/>
          </a:p>
        </p:txBody>
      </p:sp>
      <p:sp>
        <p:nvSpPr>
          <p:cNvPr id="23" name="TextBox 22"/>
          <p:cNvSpPr txBox="1"/>
          <p:nvPr/>
        </p:nvSpPr>
        <p:spPr>
          <a:xfrm>
            <a:off x="3110610" y="5003973"/>
            <a:ext cx="936104" cy="584775"/>
          </a:xfrm>
          <a:prstGeom prst="rect">
            <a:avLst/>
          </a:prstGeom>
          <a:noFill/>
          <a:ln>
            <a:noFill/>
          </a:ln>
        </p:spPr>
        <p:txBody>
          <a:bodyPr wrap="square" rtlCol="0">
            <a:spAutoFit/>
          </a:bodyPr>
          <a:lstStyle/>
          <a:p>
            <a:pPr algn="ctr"/>
            <a:r>
              <a:rPr lang="en-AU" sz="1600" dirty="0" smtClean="0"/>
              <a:t>Enough</a:t>
            </a:r>
          </a:p>
          <a:p>
            <a:pPr algn="ctr"/>
            <a:r>
              <a:rPr lang="en-AU" sz="1600" dirty="0" smtClean="0"/>
              <a:t>Info?</a:t>
            </a:r>
          </a:p>
        </p:txBody>
      </p:sp>
      <p:sp>
        <p:nvSpPr>
          <p:cNvPr id="24" name="TextBox 23"/>
          <p:cNvSpPr txBox="1"/>
          <p:nvPr/>
        </p:nvSpPr>
        <p:spPr>
          <a:xfrm>
            <a:off x="3197132" y="2829219"/>
            <a:ext cx="432048" cy="338554"/>
          </a:xfrm>
          <a:prstGeom prst="rect">
            <a:avLst/>
          </a:prstGeom>
          <a:noFill/>
          <a:ln>
            <a:noFill/>
          </a:ln>
        </p:spPr>
        <p:txBody>
          <a:bodyPr wrap="square" rtlCol="0">
            <a:spAutoFit/>
          </a:bodyPr>
          <a:lstStyle/>
          <a:p>
            <a:pPr algn="ctr"/>
            <a:r>
              <a:rPr lang="en-AU" sz="1600" dirty="0" smtClean="0"/>
              <a:t>Y</a:t>
            </a:r>
          </a:p>
        </p:txBody>
      </p:sp>
      <p:sp>
        <p:nvSpPr>
          <p:cNvPr id="25" name="TextBox 24"/>
          <p:cNvSpPr txBox="1"/>
          <p:nvPr/>
        </p:nvSpPr>
        <p:spPr>
          <a:xfrm>
            <a:off x="3916650" y="5357033"/>
            <a:ext cx="432048" cy="338554"/>
          </a:xfrm>
          <a:prstGeom prst="rect">
            <a:avLst/>
          </a:prstGeom>
          <a:noFill/>
          <a:ln>
            <a:noFill/>
          </a:ln>
        </p:spPr>
        <p:txBody>
          <a:bodyPr wrap="square" rtlCol="0">
            <a:spAutoFit/>
          </a:bodyPr>
          <a:lstStyle/>
          <a:p>
            <a:pPr algn="ctr"/>
            <a:r>
              <a:rPr lang="en-AU" sz="1600" dirty="0" smtClean="0"/>
              <a:t>Y</a:t>
            </a:r>
          </a:p>
        </p:txBody>
      </p:sp>
      <p:sp>
        <p:nvSpPr>
          <p:cNvPr id="26" name="TextBox 25"/>
          <p:cNvSpPr txBox="1"/>
          <p:nvPr/>
        </p:nvSpPr>
        <p:spPr>
          <a:xfrm>
            <a:off x="3168104" y="5601523"/>
            <a:ext cx="432048" cy="338554"/>
          </a:xfrm>
          <a:prstGeom prst="rect">
            <a:avLst/>
          </a:prstGeom>
          <a:noFill/>
          <a:ln>
            <a:noFill/>
          </a:ln>
        </p:spPr>
        <p:txBody>
          <a:bodyPr wrap="square" rtlCol="0">
            <a:spAutoFit/>
          </a:bodyPr>
          <a:lstStyle/>
          <a:p>
            <a:pPr algn="ctr"/>
            <a:r>
              <a:rPr lang="en-AU" sz="1600" dirty="0" smtClean="0"/>
              <a:t>N</a:t>
            </a:r>
          </a:p>
        </p:txBody>
      </p:sp>
      <p:sp>
        <p:nvSpPr>
          <p:cNvPr id="27" name="TextBox 26"/>
          <p:cNvSpPr txBox="1"/>
          <p:nvPr/>
        </p:nvSpPr>
        <p:spPr>
          <a:xfrm>
            <a:off x="8784728" y="2829219"/>
            <a:ext cx="432048" cy="338554"/>
          </a:xfrm>
          <a:prstGeom prst="rect">
            <a:avLst/>
          </a:prstGeom>
          <a:noFill/>
          <a:ln>
            <a:noFill/>
          </a:ln>
        </p:spPr>
        <p:txBody>
          <a:bodyPr wrap="square" rtlCol="0">
            <a:spAutoFit/>
          </a:bodyPr>
          <a:lstStyle/>
          <a:p>
            <a:pPr algn="ctr"/>
            <a:r>
              <a:rPr lang="en-AU" sz="1600" dirty="0" smtClean="0"/>
              <a:t>Y</a:t>
            </a:r>
          </a:p>
        </p:txBody>
      </p:sp>
      <p:sp>
        <p:nvSpPr>
          <p:cNvPr id="28" name="TextBox 27"/>
          <p:cNvSpPr txBox="1"/>
          <p:nvPr/>
        </p:nvSpPr>
        <p:spPr>
          <a:xfrm>
            <a:off x="8540238" y="3491805"/>
            <a:ext cx="1224136" cy="830997"/>
          </a:xfrm>
          <a:prstGeom prst="rect">
            <a:avLst/>
          </a:prstGeom>
          <a:noFill/>
          <a:ln>
            <a:solidFill>
              <a:schemeClr val="accent1">
                <a:shade val="95000"/>
                <a:satMod val="105000"/>
              </a:schemeClr>
            </a:solidFill>
          </a:ln>
        </p:spPr>
        <p:txBody>
          <a:bodyPr wrap="square" rtlCol="0">
            <a:spAutoFit/>
          </a:bodyPr>
          <a:lstStyle/>
          <a:p>
            <a:pPr algn="ctr"/>
            <a:r>
              <a:rPr lang="en-AU" sz="1600" dirty="0" smtClean="0"/>
              <a:t>Delegate and email member</a:t>
            </a:r>
          </a:p>
        </p:txBody>
      </p:sp>
      <p:cxnSp>
        <p:nvCxnSpPr>
          <p:cNvPr id="30" name="Straight Arrow Connector 29"/>
          <p:cNvCxnSpPr>
            <a:stCxn id="7" idx="2"/>
            <a:endCxn id="28" idx="0"/>
          </p:cNvCxnSpPr>
          <p:nvPr/>
        </p:nvCxnSpPr>
        <p:spPr>
          <a:xfrm rot="16200000" flipH="1">
            <a:off x="8823634" y="3163132"/>
            <a:ext cx="656783" cy="5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320232" y="4931965"/>
            <a:ext cx="5400600"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6120432" y="6465619"/>
            <a:ext cx="3600400" cy="338554"/>
          </a:xfrm>
          <a:prstGeom prst="rect">
            <a:avLst/>
          </a:prstGeom>
          <a:noFill/>
          <a:ln>
            <a:noFill/>
          </a:ln>
        </p:spPr>
        <p:txBody>
          <a:bodyPr wrap="square" rtlCol="0">
            <a:spAutoFit/>
          </a:bodyPr>
          <a:lstStyle/>
          <a:p>
            <a:pPr algn="ctr"/>
            <a:r>
              <a:rPr lang="en-AU" sz="1600" dirty="0" smtClean="0"/>
              <a:t>*) Not real data, for illustration only</a:t>
            </a:r>
          </a:p>
        </p:txBody>
      </p:sp>
      <p:sp>
        <p:nvSpPr>
          <p:cNvPr id="34" name="TextBox 33"/>
          <p:cNvSpPr txBox="1"/>
          <p:nvPr/>
        </p:nvSpPr>
        <p:spPr>
          <a:xfrm>
            <a:off x="8698206" y="4952282"/>
            <a:ext cx="936104" cy="584775"/>
          </a:xfrm>
          <a:prstGeom prst="rect">
            <a:avLst/>
          </a:prstGeom>
          <a:noFill/>
          <a:ln>
            <a:noFill/>
          </a:ln>
        </p:spPr>
        <p:txBody>
          <a:bodyPr wrap="square" rtlCol="0">
            <a:spAutoFit/>
          </a:bodyPr>
          <a:lstStyle/>
          <a:p>
            <a:pPr algn="ctr"/>
            <a:r>
              <a:rPr lang="en-AU" sz="1600" dirty="0" smtClean="0"/>
              <a:t>Last /8</a:t>
            </a:r>
          </a:p>
          <a:p>
            <a:pPr algn="ctr"/>
            <a:r>
              <a:rPr lang="en-AU" sz="1600" dirty="0" smtClean="0"/>
              <a:t>reached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Stage 2 Concluded</a:t>
            </a:r>
            <a:endParaRPr lang="en-AU" dirty="0"/>
          </a:p>
        </p:txBody>
      </p:sp>
      <p:sp>
        <p:nvSpPr>
          <p:cNvPr id="5" name="Content Placeholder 4"/>
          <p:cNvSpPr>
            <a:spLocks noGrp="1"/>
          </p:cNvSpPr>
          <p:nvPr>
            <p:ph idx="1"/>
          </p:nvPr>
        </p:nvSpPr>
        <p:spPr/>
        <p:txBody>
          <a:bodyPr/>
          <a:lstStyle/>
          <a:p>
            <a:r>
              <a:rPr lang="en-US" dirty="0" smtClean="0"/>
              <a:t>15 April 2011:</a:t>
            </a:r>
            <a:r>
              <a:rPr lang="en-US" dirty="0" smtClean="0"/>
              <a:t> The APNIC Secretariat </a:t>
            </a:r>
            <a:r>
              <a:rPr lang="en-US" dirty="0" smtClean="0"/>
              <a:t>announced it</a:t>
            </a:r>
            <a:r>
              <a:rPr lang="en-US" dirty="0" smtClean="0"/>
              <a:t> reached </a:t>
            </a:r>
            <a:r>
              <a:rPr lang="en-US" dirty="0" smtClean="0"/>
              <a:t>its final /8</a:t>
            </a:r>
            <a:r>
              <a:rPr lang="en-US" dirty="0" smtClean="0"/>
              <a:t> of available </a:t>
            </a:r>
            <a:r>
              <a:rPr lang="en-US" dirty="0" smtClean="0"/>
              <a:t>IPv4 space</a:t>
            </a:r>
          </a:p>
          <a:p>
            <a:r>
              <a:rPr lang="en-US" dirty="0" smtClean="0"/>
              <a:t>328 requests approved</a:t>
            </a:r>
          </a:p>
          <a:p>
            <a:r>
              <a:rPr lang="en-US" dirty="0" smtClean="0"/>
              <a:t>181 requests missed their allocations</a:t>
            </a:r>
          </a:p>
          <a:p>
            <a:pPr lvl="1"/>
            <a:r>
              <a:rPr lang="en-US" dirty="0" smtClean="0"/>
              <a:t>Most of them accepted a /22 allocation</a:t>
            </a:r>
          </a:p>
          <a:p>
            <a:pPr lvl="1"/>
            <a:r>
              <a:rPr lang="en-US" dirty="0" smtClean="0"/>
              <a:t>6 complaints received – all resolved now</a:t>
            </a:r>
          </a:p>
          <a:p>
            <a:endParaRPr lang="en-AU" dirty="0"/>
          </a:p>
        </p:txBody>
      </p:sp>
      <p:sp>
        <p:nvSpPr>
          <p:cNvPr id="3" name="Slide Number Placeholder 2"/>
          <p:cNvSpPr>
            <a:spLocks noGrp="1"/>
          </p:cNvSpPr>
          <p:nvPr>
            <p:ph type="sldNum" sz="quarter" idx="10"/>
          </p:nvPr>
        </p:nvSpPr>
        <p:spPr/>
        <p:txBody>
          <a:bodyPr/>
          <a:lstStyle/>
          <a:p>
            <a:pPr>
              <a:defRPr/>
            </a:pPr>
            <a:fld id="{FF0AF934-1801-534E-BE49-41A3D61F19B2}" type="slidenum">
              <a:rPr lang="en-GB" smtClean="0"/>
              <a:pPr>
                <a:defRPr/>
              </a:pPr>
              <a:t>14</a:t>
            </a:fld>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Life in</a:t>
            </a:r>
            <a:r>
              <a:rPr lang="en-AU" dirty="0" smtClean="0"/>
              <a:t> Stage </a:t>
            </a:r>
            <a:r>
              <a:rPr lang="en-AU" dirty="0" smtClean="0"/>
              <a:t>3</a:t>
            </a:r>
            <a:endParaRPr lang="en-AU" dirty="0"/>
          </a:p>
        </p:txBody>
      </p:sp>
      <p:sp>
        <p:nvSpPr>
          <p:cNvPr id="3" name="Content Placeholder 2"/>
          <p:cNvSpPr>
            <a:spLocks noGrp="1"/>
          </p:cNvSpPr>
          <p:nvPr>
            <p:ph idx="1"/>
          </p:nvPr>
        </p:nvSpPr>
        <p:spPr/>
        <p:txBody>
          <a:bodyPr/>
          <a:lstStyle/>
          <a:p>
            <a:r>
              <a:rPr lang="en-US" dirty="0" smtClean="0"/>
              <a:t>From 15 April to 27 August 2011</a:t>
            </a:r>
          </a:p>
          <a:p>
            <a:pPr lvl="1"/>
            <a:r>
              <a:rPr lang="en-US" dirty="0" smtClean="0"/>
              <a:t>IPv4 delegation: 583/30 economies (6/day)</a:t>
            </a:r>
          </a:p>
          <a:p>
            <a:pPr lvl="1"/>
            <a:r>
              <a:rPr lang="en-US" dirty="0" smtClean="0"/>
              <a:t>IPv6 delegation: 242/26 economies (2.5/day)</a:t>
            </a:r>
          </a:p>
          <a:p>
            <a:pPr lvl="1"/>
            <a:r>
              <a:rPr lang="en-US" dirty="0" smtClean="0"/>
              <a:t>New members:  181/17 economies (~2/day</a:t>
            </a:r>
            <a:r>
              <a:rPr lang="en-US" dirty="0" smtClean="0"/>
              <a:t>)</a:t>
            </a:r>
          </a:p>
          <a:p>
            <a:r>
              <a:rPr lang="en-US" dirty="0" smtClean="0"/>
              <a:t>New policies implemented on 9 May 2011 to reduce delegation size to</a:t>
            </a:r>
            <a:r>
              <a:rPr lang="en-US" dirty="0" smtClean="0"/>
              <a:t> a /</a:t>
            </a:r>
            <a:r>
              <a:rPr lang="en-US" dirty="0" smtClean="0"/>
              <a:t>24</a:t>
            </a:r>
            <a:r>
              <a:rPr lang="en-US" dirty="0" smtClean="0"/>
              <a:t> with no </a:t>
            </a:r>
            <a:r>
              <a:rPr lang="en-US" dirty="0" smtClean="0"/>
              <a:t>renumbering </a:t>
            </a:r>
            <a:r>
              <a:rPr lang="en-US" dirty="0" smtClean="0"/>
              <a:t>requirement</a:t>
            </a:r>
            <a:endParaRPr lang="en-US" dirty="0" smtClean="0"/>
          </a:p>
        </p:txBody>
      </p:sp>
      <p:sp>
        <p:nvSpPr>
          <p:cNvPr id="4" name="Slide Number Placeholder 3"/>
          <p:cNvSpPr>
            <a:spLocks noGrp="1"/>
          </p:cNvSpPr>
          <p:nvPr>
            <p:ph type="sldNum" sz="quarter" idx="10"/>
          </p:nvPr>
        </p:nvSpPr>
        <p:spPr/>
        <p:txBody>
          <a:bodyPr/>
          <a:lstStyle/>
          <a:p>
            <a:pPr>
              <a:defRPr/>
            </a:pPr>
            <a:fld id="{16A965F2-6A16-624D-806F-C9CE716AA395}" type="slidenum">
              <a:rPr lang="en-GB" smtClean="0"/>
              <a:pPr>
                <a:defRPr/>
              </a:pPr>
              <a:t>15</a:t>
            </a:fld>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89958" y="198437"/>
            <a:ext cx="9500709" cy="990600"/>
          </a:xfrm>
        </p:spPr>
        <p:txBody>
          <a:bodyPr/>
          <a:lstStyle/>
          <a:p>
            <a:r>
              <a:rPr lang="en-AU" dirty="0" smtClean="0"/>
              <a:t>Life in</a:t>
            </a:r>
            <a:r>
              <a:rPr lang="en-AU" dirty="0" smtClean="0"/>
              <a:t> Stage </a:t>
            </a:r>
            <a:r>
              <a:rPr lang="en-AU" dirty="0" smtClean="0"/>
              <a:t>3</a:t>
            </a:r>
            <a:endParaRPr lang="en-AU" dirty="0"/>
          </a:p>
        </p:txBody>
      </p:sp>
      <p:sp>
        <p:nvSpPr>
          <p:cNvPr id="3" name="Content Placeholder 2"/>
          <p:cNvSpPr>
            <a:spLocks noGrp="1"/>
          </p:cNvSpPr>
          <p:nvPr>
            <p:ph idx="1"/>
          </p:nvPr>
        </p:nvSpPr>
        <p:spPr>
          <a:xfrm>
            <a:off x="392112" y="1265237"/>
            <a:ext cx="9398555" cy="5564721"/>
          </a:xfrm>
        </p:spPr>
        <p:txBody>
          <a:bodyPr/>
          <a:lstStyle/>
          <a:p>
            <a:r>
              <a:rPr lang="en-AU" dirty="0" smtClean="0"/>
              <a:t>What if a</a:t>
            </a:r>
            <a:r>
              <a:rPr lang="en-AU" dirty="0" smtClean="0"/>
              <a:t> Member </a:t>
            </a:r>
            <a:r>
              <a:rPr lang="en-AU" dirty="0" smtClean="0"/>
              <a:t>needs more IPv4 space than its last /22 delegation?</a:t>
            </a:r>
            <a:endParaRPr lang="en-AU" dirty="0" smtClean="0"/>
          </a:p>
          <a:p>
            <a:pPr lvl="1"/>
            <a:r>
              <a:rPr lang="en-AU" sz="2900" dirty="0" smtClean="0"/>
              <a:t>The IPv4 </a:t>
            </a:r>
            <a:r>
              <a:rPr lang="en-AU" sz="2900" dirty="0" smtClean="0"/>
              <a:t>Transfer Policy is available to allow transfers of unused address space to the</a:t>
            </a:r>
            <a:r>
              <a:rPr lang="en-AU" sz="2900" dirty="0" smtClean="0"/>
              <a:t> Member</a:t>
            </a:r>
            <a:endParaRPr lang="en-AU" sz="2900" dirty="0" smtClean="0"/>
          </a:p>
          <a:p>
            <a:pPr lvl="1"/>
            <a:r>
              <a:rPr lang="en-AU" sz="2900" dirty="0" smtClean="0"/>
              <a:t>Use the network operator group or </a:t>
            </a:r>
            <a:r>
              <a:rPr lang="en-AU" sz="2900" dirty="0" err="1" smtClean="0"/>
              <a:t>apnic</a:t>
            </a:r>
            <a:r>
              <a:rPr lang="en-AU" sz="2900" dirty="0" smtClean="0"/>
              <a:t>-talk mailing list to find transfer sources</a:t>
            </a:r>
          </a:p>
          <a:p>
            <a:pPr lvl="1"/>
            <a:r>
              <a:rPr lang="en-AU" sz="2900" dirty="0" smtClean="0"/>
              <a:t>Inter-regional transfers can be received under APNIC policy, where other regions permit this </a:t>
            </a:r>
          </a:p>
          <a:p>
            <a:pPr lvl="1"/>
            <a:r>
              <a:rPr lang="en-AU" sz="2900" dirty="0" smtClean="0"/>
              <a:t>Additional </a:t>
            </a:r>
            <a:r>
              <a:rPr lang="en-AU" sz="2900" dirty="0" smtClean="0"/>
              <a:t>addresses </a:t>
            </a:r>
            <a:r>
              <a:rPr lang="en-AU" sz="2900" dirty="0" smtClean="0"/>
              <a:t>may be distributed from IANA if returns are made to IANA and</a:t>
            </a:r>
            <a:r>
              <a:rPr lang="en-AU" sz="2900" dirty="0" smtClean="0"/>
              <a:t> the global </a:t>
            </a:r>
            <a:r>
              <a:rPr lang="en-AU" sz="2900" dirty="0" smtClean="0"/>
              <a:t>policy allows it</a:t>
            </a:r>
            <a:endParaRPr lang="en-AU" sz="2900" dirty="0"/>
          </a:p>
        </p:txBody>
      </p:sp>
      <p:sp>
        <p:nvSpPr>
          <p:cNvPr id="4" name="Slide Number Placeholder 3"/>
          <p:cNvSpPr>
            <a:spLocks noGrp="1"/>
          </p:cNvSpPr>
          <p:nvPr>
            <p:ph type="sldNum" sz="quarter" idx="10"/>
          </p:nvPr>
        </p:nvSpPr>
        <p:spPr/>
        <p:txBody>
          <a:bodyPr/>
          <a:lstStyle/>
          <a:p>
            <a:pPr>
              <a:defRPr/>
            </a:pPr>
            <a:fld id="{16A965F2-6A16-624D-806F-C9CE716AA395}" type="slidenum">
              <a:rPr lang="en-GB" smtClean="0"/>
              <a:pPr>
                <a:defRPr/>
              </a:pPr>
              <a:t>16</a:t>
            </a:fld>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89958" y="302737"/>
            <a:ext cx="9500709" cy="1038700"/>
          </a:xfrm>
        </p:spPr>
        <p:txBody>
          <a:bodyPr/>
          <a:lstStyle/>
          <a:p>
            <a:r>
              <a:rPr lang="en-AU" dirty="0" smtClean="0"/>
              <a:t>Conclusion</a:t>
            </a:r>
            <a:endParaRPr lang="en-AU" dirty="0"/>
          </a:p>
        </p:txBody>
      </p:sp>
      <p:sp>
        <p:nvSpPr>
          <p:cNvPr id="3" name="Content Placeholder 2"/>
          <p:cNvSpPr>
            <a:spLocks noGrp="1"/>
          </p:cNvSpPr>
          <p:nvPr>
            <p:ph idx="1"/>
          </p:nvPr>
        </p:nvSpPr>
        <p:spPr>
          <a:xfrm>
            <a:off x="392112" y="1493837"/>
            <a:ext cx="9398555" cy="5336121"/>
          </a:xfrm>
        </p:spPr>
        <p:txBody>
          <a:bodyPr/>
          <a:lstStyle/>
          <a:p>
            <a:pPr lvl="0"/>
            <a:r>
              <a:rPr lang="en-AU" sz="3200" dirty="0" smtClean="0"/>
              <a:t>The APNIC community worked well together in managing IPv4 exhaustion by preparing a set of policies that </a:t>
            </a:r>
            <a:r>
              <a:rPr lang="en-AU" sz="3200" dirty="0" smtClean="0"/>
              <a:t>gave the APNIC Secretariat </a:t>
            </a:r>
            <a:r>
              <a:rPr lang="en-AU" sz="3200" dirty="0" smtClean="0"/>
              <a:t>guidance to manage the IPv4 exhaustion</a:t>
            </a:r>
            <a:endParaRPr lang="en-AU" sz="2800" dirty="0" smtClean="0"/>
          </a:p>
          <a:p>
            <a:r>
              <a:rPr lang="en-AU" sz="3200" dirty="0" smtClean="0"/>
              <a:t>The APNIC</a:t>
            </a:r>
            <a:r>
              <a:rPr lang="en-AU" sz="3200" dirty="0" smtClean="0"/>
              <a:t> Secretariat </a:t>
            </a:r>
            <a:r>
              <a:rPr lang="en-AU" sz="3200" dirty="0" smtClean="0"/>
              <a:t>successfully implemented the IPv4 last /8 policy through careful planning and execution of processes and procedures, and by keeping the community well informed throughout the </a:t>
            </a:r>
            <a:r>
              <a:rPr lang="en-AU" sz="3200" dirty="0" smtClean="0"/>
              <a:t>stages</a:t>
            </a:r>
            <a:endParaRPr lang="en-AU" sz="3200" dirty="0"/>
          </a:p>
        </p:txBody>
      </p:sp>
      <p:sp>
        <p:nvSpPr>
          <p:cNvPr id="4" name="Slide Number Placeholder 3"/>
          <p:cNvSpPr>
            <a:spLocks noGrp="1"/>
          </p:cNvSpPr>
          <p:nvPr>
            <p:ph type="sldNum" sz="quarter" idx="10"/>
          </p:nvPr>
        </p:nvSpPr>
        <p:spPr/>
        <p:txBody>
          <a:bodyPr/>
          <a:lstStyle/>
          <a:p>
            <a:pPr>
              <a:defRPr/>
            </a:pPr>
            <a:fld id="{16A965F2-6A16-624D-806F-C9CE716AA395}" type="slidenum">
              <a:rPr lang="en-GB" smtClean="0"/>
              <a:pPr>
                <a:defRPr/>
              </a:pPr>
              <a:t>17</a:t>
            </a:fld>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89958" y="302737"/>
            <a:ext cx="9500709" cy="1038700"/>
          </a:xfrm>
        </p:spPr>
        <p:txBody>
          <a:bodyPr/>
          <a:lstStyle/>
          <a:p>
            <a:r>
              <a:rPr lang="en-AU" dirty="0" smtClean="0"/>
              <a:t>References</a:t>
            </a:r>
            <a:endParaRPr lang="en-AU" dirty="0"/>
          </a:p>
        </p:txBody>
      </p:sp>
      <p:sp>
        <p:nvSpPr>
          <p:cNvPr id="3" name="Content Placeholder 2"/>
          <p:cNvSpPr>
            <a:spLocks noGrp="1"/>
          </p:cNvSpPr>
          <p:nvPr>
            <p:ph idx="1"/>
          </p:nvPr>
        </p:nvSpPr>
        <p:spPr>
          <a:xfrm>
            <a:off x="620712" y="1265237"/>
            <a:ext cx="9169955" cy="5564721"/>
          </a:xfrm>
        </p:spPr>
        <p:txBody>
          <a:bodyPr/>
          <a:lstStyle/>
          <a:p>
            <a:pPr lvl="0"/>
            <a:r>
              <a:rPr lang="en-AU" sz="2400" dirty="0" smtClean="0"/>
              <a:t>Global Policy for the Allocation of the Remaining IPv4 Address Space (IANA)</a:t>
            </a:r>
          </a:p>
          <a:p>
            <a:r>
              <a:rPr lang="en-AU" sz="2400" dirty="0" smtClean="0"/>
              <a:t>Policies for IPv4 address space management in the Asia Pacific region (apnic-124-v001)</a:t>
            </a:r>
          </a:p>
          <a:p>
            <a:pPr lvl="0"/>
            <a:r>
              <a:rPr lang="en-AU" sz="2400" dirty="0" smtClean="0"/>
              <a:t>Prop-062: Use of final /8</a:t>
            </a:r>
          </a:p>
          <a:p>
            <a:pPr lvl="0"/>
            <a:r>
              <a:rPr lang="en-AU" sz="2400" dirty="0" smtClean="0"/>
              <a:t>Prop-088: Distribution of IPv4 addresses once the final /8 period starts</a:t>
            </a:r>
          </a:p>
          <a:p>
            <a:pPr lvl="0"/>
            <a:r>
              <a:rPr lang="en-AU" sz="2400" dirty="0" smtClean="0"/>
              <a:t>Prop-093: Reducing the minimum delegation size for the final /8 policy</a:t>
            </a:r>
          </a:p>
          <a:p>
            <a:pPr lvl="0"/>
            <a:r>
              <a:rPr lang="en-AU" sz="2400" dirty="0" smtClean="0"/>
              <a:t>Prop-094: Removing renumbering requirement from final /8 policy</a:t>
            </a:r>
          </a:p>
          <a:p>
            <a:pPr lvl="0"/>
            <a:r>
              <a:rPr lang="en-AU" sz="2400" dirty="0" smtClean="0"/>
              <a:t>Prop-050: IPv4 address transfers</a:t>
            </a:r>
          </a:p>
          <a:p>
            <a:pPr lvl="0"/>
            <a:r>
              <a:rPr lang="en-AU" sz="2400" dirty="0" smtClean="0"/>
              <a:t>Prop-095: Inter-RIR IPv4 address transfer proposal</a:t>
            </a:r>
          </a:p>
        </p:txBody>
      </p:sp>
      <p:sp>
        <p:nvSpPr>
          <p:cNvPr id="4" name="Slide Number Placeholder 3"/>
          <p:cNvSpPr>
            <a:spLocks noGrp="1"/>
          </p:cNvSpPr>
          <p:nvPr>
            <p:ph type="sldNum" sz="quarter" idx="10"/>
          </p:nvPr>
        </p:nvSpPr>
        <p:spPr/>
        <p:txBody>
          <a:bodyPr/>
          <a:lstStyle/>
          <a:p>
            <a:pPr>
              <a:defRPr/>
            </a:pPr>
            <a:fld id="{16A965F2-6A16-624D-806F-C9CE716AA395}" type="slidenum">
              <a:rPr lang="en-GB" smtClean="0"/>
              <a:pPr>
                <a:defRPr/>
              </a:pPr>
              <a:t>18</a:t>
            </a:fld>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7" name="Rectangle 1"/>
          <p:cNvSpPr>
            <a:spLocks noGrp="1" noChangeArrowheads="1"/>
          </p:cNvSpPr>
          <p:nvPr>
            <p:ph type="title"/>
          </p:nvPr>
        </p:nvSpPr>
        <p:spPr>
          <a:xfrm>
            <a:off x="503238" y="301625"/>
            <a:ext cx="9070975" cy="1262063"/>
          </a:xfrm>
        </p:spPr>
        <p:txBody>
          <a:bodyPr tIns="22176"/>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dirty="0" smtClean="0">
                <a:latin typeface="Arial Bold" charset="0"/>
                <a:ea typeface="Arial Bold" charset="0"/>
                <a:cs typeface="Arial Bold" charset="0"/>
              </a:rPr>
              <a:t>Overview</a:t>
            </a:r>
          </a:p>
        </p:txBody>
      </p:sp>
      <p:sp>
        <p:nvSpPr>
          <p:cNvPr id="16388" name="Rectangle 2"/>
          <p:cNvSpPr>
            <a:spLocks noGrp="1" noChangeArrowheads="1"/>
          </p:cNvSpPr>
          <p:nvPr>
            <p:ph idx="1"/>
          </p:nvPr>
        </p:nvSpPr>
        <p:spPr>
          <a:xfrm>
            <a:off x="503238" y="1768475"/>
            <a:ext cx="9070975" cy="4989513"/>
          </a:xfrm>
        </p:spPr>
        <p:txBody>
          <a:bodyPr/>
          <a:lstStyle/>
          <a:p>
            <a:pPr marL="431800" indent="-323850" eaLnBrk="1">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dirty="0" smtClean="0"/>
              <a:t>Background</a:t>
            </a:r>
          </a:p>
          <a:p>
            <a:pPr marL="431800" indent="-323850" eaLnBrk="1">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dirty="0" smtClean="0"/>
              <a:t>APNIC’s</a:t>
            </a:r>
            <a:r>
              <a:rPr lang="en-GB" dirty="0" smtClean="0"/>
              <a:t> 3 Stages </a:t>
            </a:r>
            <a:r>
              <a:rPr lang="en-GB" dirty="0" smtClean="0"/>
              <a:t>of IPv4 Exhaustion</a:t>
            </a:r>
          </a:p>
          <a:p>
            <a:pPr marL="431800" indent="-323850" eaLnBrk="1">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dirty="0" smtClean="0"/>
              <a:t>Stage</a:t>
            </a:r>
            <a:r>
              <a:rPr lang="en-GB" dirty="0" smtClean="0"/>
              <a:t> 1– 2 transition</a:t>
            </a:r>
            <a:endParaRPr lang="en-GB" dirty="0" smtClean="0"/>
          </a:p>
          <a:p>
            <a:pPr marL="431800" indent="-323850" eaLnBrk="1">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dirty="0" smtClean="0"/>
              <a:t>Stage</a:t>
            </a:r>
            <a:r>
              <a:rPr lang="en-GB" dirty="0" smtClean="0"/>
              <a:t> 2 – 3transition</a:t>
            </a:r>
            <a:endParaRPr lang="en-GB" dirty="0" smtClean="0"/>
          </a:p>
          <a:p>
            <a:pPr marL="431800" indent="-323850" eaLnBrk="1">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dirty="0" smtClean="0"/>
              <a:t>Life in</a:t>
            </a:r>
            <a:r>
              <a:rPr lang="en-GB" dirty="0" smtClean="0"/>
              <a:t> </a:t>
            </a:r>
            <a:r>
              <a:rPr lang="en-GB" dirty="0" smtClean="0"/>
              <a:t>S</a:t>
            </a:r>
            <a:r>
              <a:rPr lang="en-GB" dirty="0" smtClean="0"/>
              <a:t>tage 3</a:t>
            </a:r>
          </a:p>
          <a:p>
            <a:pPr marL="431800" indent="-323850" eaLnBrk="1">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dirty="0" smtClean="0"/>
              <a:t>Conclusion</a:t>
            </a:r>
          </a:p>
          <a:p>
            <a:pPr marL="431800" indent="-323850" eaLnBrk="1">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dirty="0" smtClean="0"/>
              <a:t>References</a:t>
            </a:r>
          </a:p>
        </p:txBody>
      </p:sp>
      <p:sp>
        <p:nvSpPr>
          <p:cNvPr id="4" name="Slide Number Placeholder 3"/>
          <p:cNvSpPr>
            <a:spLocks noGrp="1"/>
          </p:cNvSpPr>
          <p:nvPr>
            <p:ph type="sldNum" sz="quarter" idx="10"/>
          </p:nvPr>
        </p:nvSpPr>
        <p:spPr/>
        <p:txBody>
          <a:bodyPr/>
          <a:lstStyle/>
          <a:p>
            <a:pPr>
              <a:defRPr/>
            </a:pPr>
            <a:fld id="{16A965F2-6A16-624D-806F-C9CE716AA395}" type="slidenum">
              <a:rPr lang="en-GB" smtClean="0"/>
              <a:pPr>
                <a:defRPr/>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Background</a:t>
            </a:r>
            <a:endParaRPr lang="en-AU" dirty="0"/>
          </a:p>
        </p:txBody>
      </p:sp>
      <p:sp>
        <p:nvSpPr>
          <p:cNvPr id="3" name="Content Placeholder 2"/>
          <p:cNvSpPr>
            <a:spLocks noGrp="1"/>
          </p:cNvSpPr>
          <p:nvPr>
            <p:ph idx="1"/>
          </p:nvPr>
        </p:nvSpPr>
        <p:spPr/>
        <p:txBody>
          <a:bodyPr/>
          <a:lstStyle/>
          <a:p>
            <a:pPr lvl="0"/>
            <a:r>
              <a:rPr lang="en-AU" sz="3200" dirty="0" smtClean="0"/>
              <a:t>16 Feb 2009: prop-062 (Use of final /8) was </a:t>
            </a:r>
            <a:r>
              <a:rPr lang="en-AU" sz="3200" dirty="0" smtClean="0"/>
              <a:t>finalized</a:t>
            </a:r>
            <a:endParaRPr lang="en-AU" sz="3200" dirty="0" smtClean="0"/>
          </a:p>
          <a:p>
            <a:pPr lvl="0"/>
            <a:r>
              <a:rPr lang="en-AU" sz="3200" dirty="0" smtClean="0"/>
              <a:t>6 </a:t>
            </a:r>
            <a:r>
              <a:rPr lang="en-AU" sz="3200" dirty="0" smtClean="0"/>
              <a:t>Mar </a:t>
            </a:r>
            <a:r>
              <a:rPr lang="en-AU" sz="3200" dirty="0" smtClean="0"/>
              <a:t>2009: ICANN board ratified the</a:t>
            </a:r>
            <a:r>
              <a:rPr lang="en-AU" sz="3200" dirty="0" smtClean="0"/>
              <a:t> ‘Global </a:t>
            </a:r>
            <a:r>
              <a:rPr lang="en-AU" sz="3200" dirty="0" smtClean="0"/>
              <a:t>Policy for the Allocation of the Remaining IPv4 Address </a:t>
            </a:r>
            <a:r>
              <a:rPr lang="en-AU" sz="3200" dirty="0" smtClean="0"/>
              <a:t>Space’, </a:t>
            </a:r>
            <a:r>
              <a:rPr lang="en-AU" sz="3200" dirty="0" smtClean="0"/>
              <a:t>which directs IANA to split its last</a:t>
            </a:r>
            <a:r>
              <a:rPr lang="en-AU" sz="3200" dirty="0" smtClean="0"/>
              <a:t> five </a:t>
            </a:r>
            <a:r>
              <a:rPr lang="en-AU" sz="3200" dirty="0" smtClean="0"/>
              <a:t>/8 blocks evenly to each of the </a:t>
            </a:r>
            <a:r>
              <a:rPr lang="en-AU" sz="3200" dirty="0" err="1" smtClean="0"/>
              <a:t>RIRs</a:t>
            </a:r>
            <a:endParaRPr lang="en-AU" sz="3200" dirty="0" smtClean="0"/>
          </a:p>
          <a:p>
            <a:r>
              <a:rPr lang="en-AU" sz="3200" dirty="0" smtClean="0"/>
              <a:t>26 Aug 2010: </a:t>
            </a:r>
            <a:r>
              <a:rPr lang="en-AU" sz="3200" dirty="0" smtClean="0"/>
              <a:t>APNIC Secretariat </a:t>
            </a:r>
            <a:r>
              <a:rPr lang="en-AU" sz="3200" dirty="0" smtClean="0"/>
              <a:t>presented the</a:t>
            </a:r>
            <a:r>
              <a:rPr lang="en-AU" sz="3200" dirty="0" smtClean="0"/>
              <a:t> Three-Stage </a:t>
            </a:r>
            <a:r>
              <a:rPr lang="en-AU" sz="3200" dirty="0" smtClean="0"/>
              <a:t>final /8 implementation plan</a:t>
            </a:r>
            <a:endParaRPr lang="en-AU" sz="3200" dirty="0"/>
          </a:p>
        </p:txBody>
      </p:sp>
      <p:sp>
        <p:nvSpPr>
          <p:cNvPr id="4" name="Slide Number Placeholder 3"/>
          <p:cNvSpPr>
            <a:spLocks noGrp="1"/>
          </p:cNvSpPr>
          <p:nvPr>
            <p:ph type="sldNum" sz="quarter" idx="10"/>
          </p:nvPr>
        </p:nvSpPr>
        <p:spPr/>
        <p:txBody>
          <a:bodyPr/>
          <a:lstStyle/>
          <a:p>
            <a:pPr>
              <a:defRPr/>
            </a:pPr>
            <a:fld id="{16A965F2-6A16-624D-806F-C9CE716AA395}" type="slidenum">
              <a:rPr lang="en-GB" smtClean="0"/>
              <a:pPr>
                <a:defRPr/>
              </a:pPr>
              <a:t>3</a:t>
            </a:fld>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000" dirty="0" smtClean="0"/>
              <a:t>APNIC’s</a:t>
            </a:r>
            <a:r>
              <a:rPr lang="en-AU" sz="4000" dirty="0" smtClean="0"/>
              <a:t> 3 Stages </a:t>
            </a:r>
            <a:r>
              <a:rPr lang="en-AU" sz="4000" dirty="0" smtClean="0"/>
              <a:t>of</a:t>
            </a:r>
            <a:r>
              <a:rPr lang="en-AU" sz="4000" dirty="0" smtClean="0"/>
              <a:t> IPv4 </a:t>
            </a:r>
            <a:r>
              <a:rPr lang="en-AU" sz="4000" dirty="0" smtClean="0"/>
              <a:t>Exhaustion</a:t>
            </a:r>
            <a:endParaRPr lang="en-AU" sz="4000" dirty="0"/>
          </a:p>
        </p:txBody>
      </p:sp>
      <p:sp>
        <p:nvSpPr>
          <p:cNvPr id="3" name="Content Placeholder 2"/>
          <p:cNvSpPr>
            <a:spLocks noGrp="1"/>
          </p:cNvSpPr>
          <p:nvPr>
            <p:ph idx="1"/>
          </p:nvPr>
        </p:nvSpPr>
        <p:spPr/>
        <p:txBody>
          <a:bodyPr/>
          <a:lstStyle/>
          <a:p>
            <a:pPr lvl="0"/>
            <a:r>
              <a:rPr lang="en-AU" dirty="0" smtClean="0"/>
              <a:t>Stage</a:t>
            </a:r>
            <a:r>
              <a:rPr lang="en-AU" dirty="0" smtClean="0"/>
              <a:t> 1</a:t>
            </a:r>
          </a:p>
          <a:p>
            <a:pPr lvl="1"/>
            <a:r>
              <a:rPr lang="en-AU" dirty="0" smtClean="0"/>
              <a:t>IPv4 available at IANA for normal distribution</a:t>
            </a:r>
          </a:p>
          <a:p>
            <a:pPr lvl="0"/>
            <a:r>
              <a:rPr lang="en-AU" dirty="0" smtClean="0"/>
              <a:t>Stage</a:t>
            </a:r>
            <a:r>
              <a:rPr lang="en-AU" dirty="0" smtClean="0"/>
              <a:t> 2</a:t>
            </a:r>
          </a:p>
          <a:p>
            <a:pPr lvl="1"/>
            <a:r>
              <a:rPr lang="en-AU" dirty="0" smtClean="0"/>
              <a:t>Began </a:t>
            </a:r>
            <a:r>
              <a:rPr lang="en-AU" dirty="0" smtClean="0"/>
              <a:t>when IANA distributed the last five blocks to the RIRs</a:t>
            </a:r>
          </a:p>
          <a:p>
            <a:pPr lvl="0"/>
            <a:r>
              <a:rPr lang="en-AU" dirty="0" smtClean="0"/>
              <a:t>Stage</a:t>
            </a:r>
            <a:r>
              <a:rPr lang="en-AU" dirty="0" smtClean="0"/>
              <a:t> 3</a:t>
            </a:r>
          </a:p>
          <a:p>
            <a:pPr lvl="1"/>
            <a:r>
              <a:rPr lang="en-AU" dirty="0" smtClean="0"/>
              <a:t>Began </a:t>
            </a:r>
            <a:r>
              <a:rPr lang="en-AU" dirty="0" smtClean="0"/>
              <a:t>when APNIC reached the last /8 of IPv4 in its free pool</a:t>
            </a:r>
          </a:p>
        </p:txBody>
      </p:sp>
      <p:sp>
        <p:nvSpPr>
          <p:cNvPr id="4" name="Slide Number Placeholder 3"/>
          <p:cNvSpPr>
            <a:spLocks noGrp="1"/>
          </p:cNvSpPr>
          <p:nvPr>
            <p:ph type="sldNum" sz="quarter" idx="10"/>
          </p:nvPr>
        </p:nvSpPr>
        <p:spPr/>
        <p:txBody>
          <a:bodyPr/>
          <a:lstStyle/>
          <a:p>
            <a:pPr>
              <a:defRPr/>
            </a:pPr>
            <a:fld id="{16A965F2-6A16-624D-806F-C9CE716AA395}" type="slidenum">
              <a:rPr lang="en-GB" smtClean="0"/>
              <a:pPr>
                <a:defRPr/>
              </a:pPr>
              <a:t>4</a:t>
            </a:fld>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sz="4000" dirty="0" smtClean="0"/>
              <a:t>APNIC’s</a:t>
            </a:r>
            <a:r>
              <a:rPr lang="en-AU" sz="4000" dirty="0" smtClean="0"/>
              <a:t> 3 Stages </a:t>
            </a:r>
            <a:r>
              <a:rPr lang="en-AU" sz="4000" dirty="0" smtClean="0"/>
              <a:t>of</a:t>
            </a:r>
            <a:r>
              <a:rPr lang="en-AU" sz="4000" dirty="0" smtClean="0"/>
              <a:t> </a:t>
            </a:r>
            <a:br>
              <a:rPr lang="en-AU" sz="4000" dirty="0" smtClean="0"/>
            </a:br>
            <a:r>
              <a:rPr lang="en-AU" sz="4000" dirty="0" smtClean="0"/>
              <a:t>IPv4 </a:t>
            </a:r>
            <a:r>
              <a:rPr lang="en-AU" sz="4000" dirty="0" smtClean="0"/>
              <a:t>Exhaustion</a:t>
            </a:r>
            <a:endParaRPr lang="en-AU" sz="4000" dirty="0"/>
          </a:p>
        </p:txBody>
      </p:sp>
      <p:sp>
        <p:nvSpPr>
          <p:cNvPr id="4" name="Slide Number Placeholder 3"/>
          <p:cNvSpPr>
            <a:spLocks noGrp="1"/>
          </p:cNvSpPr>
          <p:nvPr>
            <p:ph type="sldNum" sz="quarter" idx="10"/>
          </p:nvPr>
        </p:nvSpPr>
        <p:spPr/>
        <p:txBody>
          <a:bodyPr/>
          <a:lstStyle/>
          <a:p>
            <a:pPr>
              <a:defRPr/>
            </a:pPr>
            <a:fld id="{16A965F2-6A16-624D-806F-C9CE716AA395}" type="slidenum">
              <a:rPr lang="en-GB" smtClean="0"/>
              <a:pPr>
                <a:defRPr/>
              </a:pPr>
              <a:t>5</a:t>
            </a:fld>
            <a:endParaRPr lang="en-GB" dirty="0"/>
          </a:p>
        </p:txBody>
      </p:sp>
      <p:pic>
        <p:nvPicPr>
          <p:cNvPr id="6" name="Content Placeholder 3" descr="IPv4-final-stages.png"/>
          <p:cNvPicPr>
            <a:picLocks noChangeAspect="1"/>
          </p:cNvPicPr>
          <p:nvPr/>
        </p:nvPicPr>
        <p:blipFill>
          <a:blip r:embed="rId2" cstate="print"/>
          <a:stretch>
            <a:fillRect/>
          </a:stretch>
        </p:blipFill>
        <p:spPr>
          <a:xfrm>
            <a:off x="1442878" y="1979637"/>
            <a:ext cx="6981810" cy="4101299"/>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Stage</a:t>
            </a:r>
            <a:r>
              <a:rPr lang="en-AU" dirty="0" smtClean="0"/>
              <a:t> 1 – </a:t>
            </a:r>
            <a:r>
              <a:rPr lang="en-AU" dirty="0" smtClean="0"/>
              <a:t>2 transition</a:t>
            </a:r>
            <a:endParaRPr lang="en-AU" dirty="0"/>
          </a:p>
        </p:txBody>
      </p:sp>
      <p:sp>
        <p:nvSpPr>
          <p:cNvPr id="3" name="Slide Number Placeholder 2"/>
          <p:cNvSpPr>
            <a:spLocks noGrp="1"/>
          </p:cNvSpPr>
          <p:nvPr>
            <p:ph type="sldNum" sz="quarter" idx="10"/>
          </p:nvPr>
        </p:nvSpPr>
        <p:spPr/>
        <p:txBody>
          <a:bodyPr/>
          <a:lstStyle/>
          <a:p>
            <a:pPr>
              <a:defRPr/>
            </a:pPr>
            <a:fld id="{FF0AF934-1801-534E-BE49-41A3D61F19B2}" type="slidenum">
              <a:rPr lang="en-GB" smtClean="0"/>
              <a:pPr>
                <a:defRPr/>
              </a:pPr>
              <a:t>6</a:t>
            </a:fld>
            <a:endParaRPr lang="en-GB"/>
          </a:p>
        </p:txBody>
      </p:sp>
      <p:pic>
        <p:nvPicPr>
          <p:cNvPr id="4" name="Content Placeholder 3" descr="IPv4-final-stages.png"/>
          <p:cNvPicPr>
            <a:picLocks noChangeAspect="1"/>
          </p:cNvPicPr>
          <p:nvPr/>
        </p:nvPicPr>
        <p:blipFill>
          <a:blip r:embed="rId2" cstate="print"/>
          <a:stretch>
            <a:fillRect/>
          </a:stretch>
        </p:blipFill>
        <p:spPr>
          <a:xfrm>
            <a:off x="1442878" y="1979637"/>
            <a:ext cx="6981810" cy="4101299"/>
          </a:xfrm>
          <a:prstGeom prst="rect">
            <a:avLst/>
          </a:prstGeom>
        </p:spPr>
      </p:pic>
      <p:sp>
        <p:nvSpPr>
          <p:cNvPr id="5" name="Rectangle 4"/>
          <p:cNvSpPr/>
          <p:nvPr/>
        </p:nvSpPr>
        <p:spPr>
          <a:xfrm>
            <a:off x="3471212" y="3016777"/>
            <a:ext cx="1080120" cy="1800200"/>
          </a:xfrm>
          <a:prstGeom prst="rect">
            <a:avLst/>
          </a:prstGeom>
          <a:solidFill>
            <a:srgbClr val="FFFF00">
              <a:alpha val="21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Stage 1 – 2 transition</a:t>
            </a:r>
            <a:endParaRPr lang="en-AU" dirty="0"/>
          </a:p>
        </p:txBody>
      </p:sp>
      <p:sp>
        <p:nvSpPr>
          <p:cNvPr id="3" name="Content Placeholder 2"/>
          <p:cNvSpPr>
            <a:spLocks noGrp="1"/>
          </p:cNvSpPr>
          <p:nvPr>
            <p:ph idx="1"/>
          </p:nvPr>
        </p:nvSpPr>
        <p:spPr/>
        <p:txBody>
          <a:bodyPr/>
          <a:lstStyle/>
          <a:p>
            <a:r>
              <a:rPr lang="en-AU" sz="3600" dirty="0" smtClean="0"/>
              <a:t>Challenge</a:t>
            </a:r>
          </a:p>
          <a:p>
            <a:pPr lvl="1"/>
            <a:r>
              <a:rPr lang="en-AU" sz="3200" dirty="0" smtClean="0"/>
              <a:t>To predict the next request to IANA that will trigger</a:t>
            </a:r>
            <a:r>
              <a:rPr lang="en-AU" sz="3200" dirty="0" smtClean="0"/>
              <a:t> </a:t>
            </a:r>
            <a:r>
              <a:rPr lang="en-AU" sz="3200" dirty="0" err="1" smtClean="0"/>
              <a:t>IANA’s</a:t>
            </a:r>
            <a:r>
              <a:rPr lang="en-AU" sz="3200" dirty="0" smtClean="0"/>
              <a:t> </a:t>
            </a:r>
            <a:r>
              <a:rPr lang="en-AU" sz="3200" dirty="0" smtClean="0"/>
              <a:t>last</a:t>
            </a:r>
            <a:r>
              <a:rPr lang="en-AU" sz="3200" dirty="0" smtClean="0"/>
              <a:t> five </a:t>
            </a:r>
            <a:r>
              <a:rPr lang="en-AU" sz="3200" dirty="0" smtClean="0"/>
              <a:t>/8 blocks condition</a:t>
            </a:r>
          </a:p>
          <a:p>
            <a:pPr lvl="1"/>
            <a:r>
              <a:rPr lang="en-AU" sz="3200" dirty="0" smtClean="0"/>
              <a:t>To </a:t>
            </a:r>
            <a:r>
              <a:rPr lang="en-AU" sz="3200" dirty="0" smtClean="0"/>
              <a:t>prepare </a:t>
            </a:r>
            <a:r>
              <a:rPr lang="en-AU" sz="3200" dirty="0" smtClean="0"/>
              <a:t>coordinated public communications between ICANN/IANA and all the RIRs</a:t>
            </a:r>
          </a:p>
          <a:p>
            <a:endParaRPr lang="en-AU" sz="3600" dirty="0"/>
          </a:p>
        </p:txBody>
      </p:sp>
      <p:sp>
        <p:nvSpPr>
          <p:cNvPr id="4" name="Slide Number Placeholder 3"/>
          <p:cNvSpPr>
            <a:spLocks noGrp="1"/>
          </p:cNvSpPr>
          <p:nvPr>
            <p:ph type="sldNum" sz="quarter" idx="10"/>
          </p:nvPr>
        </p:nvSpPr>
        <p:spPr/>
        <p:txBody>
          <a:bodyPr/>
          <a:lstStyle/>
          <a:p>
            <a:pPr>
              <a:defRPr/>
            </a:pPr>
            <a:fld id="{16A965F2-6A16-624D-806F-C9CE716AA395}" type="slidenum">
              <a:rPr lang="en-GB" smtClean="0"/>
              <a:pPr>
                <a:defRPr/>
              </a:pPr>
              <a:t>7</a:t>
            </a:fld>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89958" y="302737"/>
            <a:ext cx="9500709" cy="962500"/>
          </a:xfrm>
        </p:spPr>
        <p:txBody>
          <a:bodyPr/>
          <a:lstStyle/>
          <a:p>
            <a:r>
              <a:rPr lang="en-AU" dirty="0" smtClean="0"/>
              <a:t>Stage 1 – 2 transition</a:t>
            </a:r>
            <a:endParaRPr lang="en-AU" dirty="0"/>
          </a:p>
        </p:txBody>
      </p:sp>
      <p:sp>
        <p:nvSpPr>
          <p:cNvPr id="3" name="Content Placeholder 2"/>
          <p:cNvSpPr>
            <a:spLocks noGrp="1"/>
          </p:cNvSpPr>
          <p:nvPr>
            <p:ph idx="1"/>
          </p:nvPr>
        </p:nvSpPr>
        <p:spPr>
          <a:xfrm>
            <a:off x="620712" y="1341437"/>
            <a:ext cx="9169955" cy="5488521"/>
          </a:xfrm>
        </p:spPr>
        <p:txBody>
          <a:bodyPr/>
          <a:lstStyle/>
          <a:p>
            <a:r>
              <a:rPr lang="en-AU" sz="3200" dirty="0" smtClean="0"/>
              <a:t>19 Jan 2011: APNIC qualifies for subsequent IPv4 </a:t>
            </a:r>
            <a:r>
              <a:rPr lang="en-AU" sz="3200" dirty="0" smtClean="0"/>
              <a:t>allocations </a:t>
            </a:r>
            <a:r>
              <a:rPr lang="en-AU" sz="3200" dirty="0" smtClean="0"/>
              <a:t>from IANA, and submitted a request</a:t>
            </a:r>
          </a:p>
          <a:p>
            <a:r>
              <a:rPr lang="en-AU" sz="3200" dirty="0" smtClean="0"/>
              <a:t>20 Jan – 2 Feb 2011: Public communication coordination with ICANN/IANA, RIRs and NIRs</a:t>
            </a:r>
          </a:p>
          <a:p>
            <a:r>
              <a:rPr lang="en-AU" sz="3200" dirty="0" smtClean="0"/>
              <a:t>31 Jan 2011: APNIC received</a:t>
            </a:r>
            <a:r>
              <a:rPr lang="en-AU" sz="3200" dirty="0" smtClean="0"/>
              <a:t> two </a:t>
            </a:r>
            <a:r>
              <a:rPr lang="en-AU" sz="3200" dirty="0" smtClean="0"/>
              <a:t>IPv4 /8 blocks from IANA that </a:t>
            </a:r>
            <a:r>
              <a:rPr lang="en-AU" sz="3200" dirty="0" smtClean="0"/>
              <a:t>triggered </a:t>
            </a:r>
            <a:r>
              <a:rPr lang="en-AU" sz="3200" dirty="0" smtClean="0"/>
              <a:t>the last</a:t>
            </a:r>
            <a:r>
              <a:rPr lang="en-AU" sz="3200" dirty="0" smtClean="0"/>
              <a:t> five </a:t>
            </a:r>
            <a:r>
              <a:rPr lang="en-AU" sz="3200" dirty="0" smtClean="0"/>
              <a:t>/8 IANA allocations to the RIRs</a:t>
            </a:r>
          </a:p>
          <a:p>
            <a:r>
              <a:rPr lang="en-AU" sz="3200" dirty="0" smtClean="0"/>
              <a:t>3 Feb 2011: IANA IPv4 depletion is publicly announced</a:t>
            </a:r>
            <a:endParaRPr lang="en-AU" sz="3200" dirty="0"/>
          </a:p>
        </p:txBody>
      </p:sp>
      <p:sp>
        <p:nvSpPr>
          <p:cNvPr id="4" name="Slide Number Placeholder 3"/>
          <p:cNvSpPr>
            <a:spLocks noGrp="1"/>
          </p:cNvSpPr>
          <p:nvPr>
            <p:ph type="sldNum" sz="quarter" idx="10"/>
          </p:nvPr>
        </p:nvSpPr>
        <p:spPr/>
        <p:txBody>
          <a:bodyPr/>
          <a:lstStyle/>
          <a:p>
            <a:pPr>
              <a:defRPr/>
            </a:pPr>
            <a:fld id="{16A965F2-6A16-624D-806F-C9CE716AA395}" type="slidenum">
              <a:rPr lang="en-GB" smtClean="0"/>
              <a:pPr>
                <a:defRPr/>
              </a:pPr>
              <a:t>8</a:t>
            </a:fld>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NRO Press Release</a:t>
            </a:r>
            <a:endParaRPr lang="en-AU" dirty="0"/>
          </a:p>
        </p:txBody>
      </p:sp>
      <p:sp>
        <p:nvSpPr>
          <p:cNvPr id="4" name="Slide Number Placeholder 3"/>
          <p:cNvSpPr>
            <a:spLocks noGrp="1"/>
          </p:cNvSpPr>
          <p:nvPr>
            <p:ph type="sldNum" sz="quarter" idx="10"/>
          </p:nvPr>
        </p:nvSpPr>
        <p:spPr/>
        <p:txBody>
          <a:bodyPr/>
          <a:lstStyle/>
          <a:p>
            <a:pPr>
              <a:defRPr/>
            </a:pPr>
            <a:fld id="{16A965F2-6A16-624D-806F-C9CE716AA395}" type="slidenum">
              <a:rPr lang="en-GB" smtClean="0"/>
              <a:pPr>
                <a:defRPr/>
              </a:pPr>
              <a:t>9</a:t>
            </a:fld>
            <a:endParaRPr lang="en-GB" dirty="0"/>
          </a:p>
        </p:txBody>
      </p:sp>
      <p:sp>
        <p:nvSpPr>
          <p:cNvPr id="5" name="TextBox 4"/>
          <p:cNvSpPr txBox="1"/>
          <p:nvPr/>
        </p:nvSpPr>
        <p:spPr>
          <a:xfrm>
            <a:off x="647825" y="1691605"/>
            <a:ext cx="8928991" cy="4524315"/>
          </a:xfrm>
          <a:prstGeom prst="rect">
            <a:avLst/>
          </a:prstGeom>
          <a:solidFill>
            <a:schemeClr val="bg1"/>
          </a:solidFill>
          <a:ln>
            <a:solidFill>
              <a:schemeClr val="accent1"/>
            </a:solidFill>
          </a:ln>
          <a:effectLst>
            <a:outerShdw blurRad="50800" dist="38100" dir="2700000" algn="tl" rotWithShape="0">
              <a:prstClr val="black">
                <a:alpha val="40000"/>
              </a:prstClr>
            </a:outerShdw>
          </a:effectLst>
        </p:spPr>
        <p:txBody>
          <a:bodyPr wrap="square" rtlCol="0">
            <a:spAutoFit/>
          </a:bodyPr>
          <a:lstStyle/>
          <a:p>
            <a:r>
              <a:rPr lang="en-AU" b="1" dirty="0" smtClean="0"/>
              <a:t>Montevideo, 3 February 2011 </a:t>
            </a:r>
            <a:r>
              <a:rPr lang="en-AU" dirty="0" smtClean="0"/>
              <a:t>– The Number Resource Organization (NRO) announced today that the free pool of available IPv4 addresses is now fully depleted. On Monday, January 31, the Internet Assigned Numbers Authority (IANA) allocated two blocks of IPv4 address space to APNIC, the Regional Internet Registry (RIR) for the Asia Pacific region, which triggered a global policy to allocate the remaining IANA pool equally between the five RIRs. Today IANA allocated those blocks. This means that there are no longer any IPv4 addresses available for allocation from the IANA to the five RIRs.</a:t>
            </a:r>
          </a:p>
          <a:p>
            <a:endParaRPr lang="en-AU" dirty="0" smtClean="0"/>
          </a:p>
          <a:p>
            <a:r>
              <a:rPr lang="en-AU" dirty="0" smtClean="0">
                <a:hlinkClick r:id="rId2"/>
              </a:rPr>
              <a:t>More...</a:t>
            </a:r>
            <a:endParaRPr lang="en-A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PNIC32-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APNIC32.pot</Template>
  <TotalTime>1735</TotalTime>
  <Words>1094</Words>
  <Application>Microsoft Macintosh PowerPoint</Application>
  <PresentationFormat>Custom</PresentationFormat>
  <Paragraphs>208</Paragraphs>
  <Slides>18</Slides>
  <Notes>1</Notes>
  <HiddenSlides>0</HiddenSlides>
  <MMClips>0</MMClips>
  <ScaleCrop>false</ScaleCrop>
  <HeadingPairs>
    <vt:vector size="4" baseType="variant">
      <vt:variant>
        <vt:lpstr>Design Template</vt:lpstr>
      </vt:variant>
      <vt:variant>
        <vt:i4>1</vt:i4>
      </vt:variant>
      <vt:variant>
        <vt:lpstr>Slide Titles</vt:lpstr>
      </vt:variant>
      <vt:variant>
        <vt:i4>18</vt:i4>
      </vt:variant>
    </vt:vector>
  </HeadingPairs>
  <TitlesOfParts>
    <vt:vector size="19" baseType="lpstr">
      <vt:lpstr>APNIC32-1</vt:lpstr>
      <vt:lpstr>APNIC Last /8 Policy Implementation Report </vt:lpstr>
      <vt:lpstr>Overview</vt:lpstr>
      <vt:lpstr>Background</vt:lpstr>
      <vt:lpstr>APNIC’s 3 Stages of IPv4 Exhaustion</vt:lpstr>
      <vt:lpstr>APNIC’s 3 Stages of  IPv4 Exhaustion</vt:lpstr>
      <vt:lpstr>Stage 1 – 2 transition</vt:lpstr>
      <vt:lpstr>Stage 1 – 2 transition</vt:lpstr>
      <vt:lpstr>Stage 1 – 2 transition</vt:lpstr>
      <vt:lpstr>NRO Press Release</vt:lpstr>
      <vt:lpstr>Stage 2 – 3 transition</vt:lpstr>
      <vt:lpstr>Stage 2 – 3 transition</vt:lpstr>
      <vt:lpstr>IPv4 Delegation Practice in Stage 2</vt:lpstr>
      <vt:lpstr>Stage 2 Queues</vt:lpstr>
      <vt:lpstr>Stage 2 Concluded</vt:lpstr>
      <vt:lpstr>Life in Stage 3</vt:lpstr>
      <vt:lpstr>Life in Stage 3</vt:lpstr>
      <vt:lpstr>Conclusion</vt:lpstr>
      <vt:lpstr>References</vt:lpstr>
    </vt:vector>
  </TitlesOfParts>
  <Company>APNIC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Heading Arial bold</dc:title>
  <dc:creator>Bhadrika Magan</dc:creator>
  <cp:lastModifiedBy>Bhadrika Magan</cp:lastModifiedBy>
  <cp:revision>38</cp:revision>
  <cp:lastPrinted>1601-01-01T00:00:00Z</cp:lastPrinted>
  <dcterms:created xsi:type="dcterms:W3CDTF">2011-08-28T01:24:20Z</dcterms:created>
  <dcterms:modified xsi:type="dcterms:W3CDTF">2011-08-28T02:13:54Z</dcterms:modified>
</cp:coreProperties>
</file>