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703" r:id="rId1"/>
  </p:sldMasterIdLst>
  <p:notesMasterIdLst>
    <p:notesMasterId r:id="rId8"/>
  </p:notesMasterIdLst>
  <p:handoutMasterIdLst>
    <p:handoutMasterId r:id="rId9"/>
  </p:handoutMasterIdLst>
  <p:sldIdLst>
    <p:sldId id="257" r:id="rId2"/>
    <p:sldId id="272" r:id="rId3"/>
    <p:sldId id="275" r:id="rId4"/>
    <p:sldId id="277" r:id="rId5"/>
    <p:sldId id="267" r:id="rId6"/>
    <p:sldId id="270" r:id="rId7"/>
  </p:sldIdLst>
  <p:sldSz cx="10080625" cy="7559675"/>
  <p:notesSz cx="7559675" cy="10691813"/>
  <p:defaultTextStyle>
    <a:defPPr>
      <a:defRPr lang="en-US"/>
    </a:defPPr>
    <a:lvl1pPr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719" indent="-285662"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142643" indent="-228529"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99702" indent="-228529"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56760" indent="-228529"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5289" algn="l" defTabSz="45705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2347" algn="l" defTabSz="45705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199405" algn="l" defTabSz="45705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6462" algn="l" defTabSz="45705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32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B8C0C-71F7-DB43-80DD-8D841CC5A82B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0093F-9919-004B-98A0-A614EF434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53EACD0-9903-A043-ADA5-69DA0CE24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19929" indent="-37462871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2643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599702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6760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5289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8" y="302737"/>
            <a:ext cx="9500709" cy="125994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58" y="1692407"/>
            <a:ext cx="9500709" cy="51375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28479" y="7207941"/>
            <a:ext cx="2352146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28479" y="7207941"/>
            <a:ext cx="2352146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6A5B-5A62-5D41-A0A2-6A7C3AF9D2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28479" y="7207941"/>
            <a:ext cx="2352146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7317-3F07-9546-B28F-C24805764F0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PNIC 32_PPT templat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829957"/>
            <a:ext cx="10080625" cy="76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031" y="1840921"/>
            <a:ext cx="9072563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DD9537-59D9-374A-820E-5E7F40FC580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hdr="0" ftr="0" dt="0"/>
  <p:txStyles>
    <p:titleStyle>
      <a:lvl1pPr algn="ctr" defTabSz="503972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503972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07943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11915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15886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77979" indent="-377979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818954" indent="-314982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259929" indent="-251986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763900" indent="-251986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267872" indent="-251986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nro.net/news/itac-endorses-oecd-communique-on-internet-policy-making" TargetMode="External"/><Relationship Id="rId12" Type="http://schemas.openxmlformats.org/officeDocument/2006/relationships/hyperlink" Target="http://www.nro.net/news/nro-response-to-ntia-request-for-further-comments-on-iana-func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ro.net/news/response-to-itu-ipv6-group-on-cir-model" TargetMode="External"/><Relationship Id="rId3" Type="http://schemas.openxmlformats.org/officeDocument/2006/relationships/hyperlink" Target="http://www.nro.net/news/itu-ipv6-group" TargetMode="External"/><Relationship Id="rId4" Type="http://schemas.openxmlformats.org/officeDocument/2006/relationships/hyperlink" Target="http://www.nro.net/news/nro_to_icann_re_iana" TargetMode="External"/><Relationship Id="rId5" Type="http://schemas.openxmlformats.org/officeDocument/2006/relationships/hyperlink" Target="http://www.apnic.net/publications/news/2011/cstd-wg" TargetMode="External"/><Relationship Id="rId6" Type="http://schemas.openxmlformats.org/officeDocument/2006/relationships/hyperlink" Target="http://www.apnic.net/publications/news/2011/pigf" TargetMode="External"/><Relationship Id="rId7" Type="http://schemas.openxmlformats.org/officeDocument/2006/relationships/hyperlink" Target="http://www.apnic.net/publications/news/2011/mou-spc" TargetMode="External"/><Relationship Id="rId8" Type="http://schemas.openxmlformats.org/officeDocument/2006/relationships/hyperlink" Target="http://www.nro.net/news/g8-governments-urged-to-embrace-multistakeholder-approach-to-internet-issues" TargetMode="External"/><Relationship Id="rId9" Type="http://schemas.openxmlformats.org/officeDocument/2006/relationships/hyperlink" Target="http://www.apnic.net/publications/news/2011/singapore" TargetMode="External"/><Relationship Id="rId10" Type="http://schemas.openxmlformats.org/officeDocument/2006/relationships/hyperlink" Target="http://www.nro.net/news/nro-participated-at-oecd-high-level-meeting-27-28-ju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/>
            <a:r>
              <a:rPr lang="en-US" dirty="0" smtClean="0"/>
              <a:t>Public Affairs</a:t>
            </a:r>
            <a:br>
              <a:rPr lang="en-US" dirty="0" smtClean="0"/>
            </a:br>
            <a:r>
              <a:rPr lang="en-US" dirty="0" smtClean="0"/>
              <a:t>Report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1700" b="1" dirty="0" smtClean="0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/>
            <a:r>
              <a:rPr lang="en-US" dirty="0" smtClean="0"/>
              <a:t>Pablo Hinojosa</a:t>
            </a:r>
          </a:p>
          <a:p>
            <a:pPr eaLnBrk="1"/>
            <a:r>
              <a:rPr lang="en-US" dirty="0" smtClean="0"/>
              <a:t>Public Affairs Director</a:t>
            </a:r>
            <a:br>
              <a:rPr lang="en-US" dirty="0" smtClean="0"/>
            </a:br>
            <a:endParaRPr lang="en-US" sz="17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25712" y="1561291"/>
            <a:ext cx="3209612" cy="3209612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11926" y="1933079"/>
            <a:ext cx="3209612" cy="320961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73726" y="3685679"/>
            <a:ext cx="2989758" cy="2989758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329967">
            <a:off x="2570154" y="1915070"/>
            <a:ext cx="232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representation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919906">
            <a:off x="5406574" y="2295339"/>
            <a:ext cx="211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collaboration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30926" y="5904691"/>
            <a:ext cx="204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coordination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21526" y="21708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APT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64326" y="4011359"/>
            <a:ext cx="96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APrIGF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16419" y="2445488"/>
            <a:ext cx="96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PacIGF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3294053" y="2560637"/>
            <a:ext cx="8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OECD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64326" y="2750288"/>
            <a:ext cx="124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APECTEL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02771" y="3076587"/>
            <a:ext cx="55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ITU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759419" y="2868359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SPC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6732" y="3173159"/>
            <a:ext cx="63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NIXI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5278726" y="4456891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ICANN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4135726" y="5142691"/>
            <a:ext cx="69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NRO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861777" y="3325559"/>
            <a:ext cx="5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IGF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58" y="1417637"/>
            <a:ext cx="9500709" cy="541232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APNIC IPv6 Program:</a:t>
            </a:r>
          </a:p>
          <a:p>
            <a:pPr lvl="1"/>
            <a:r>
              <a:rPr lang="en-US" sz="2800" dirty="0" smtClean="0"/>
              <a:t>APT: Policy and Regulatory Forum, Pacific PRF</a:t>
            </a:r>
          </a:p>
          <a:p>
            <a:pPr lvl="1"/>
            <a:r>
              <a:rPr lang="en-US" sz="2800" dirty="0" smtClean="0"/>
              <a:t>APECTEL: IPv6 deployment update</a:t>
            </a:r>
          </a:p>
          <a:p>
            <a:pPr lvl="1"/>
            <a:r>
              <a:rPr lang="en-US" sz="2800" dirty="0" smtClean="0"/>
              <a:t>China: IPv6 Summit</a:t>
            </a:r>
          </a:p>
          <a:p>
            <a:pPr lvl="1"/>
            <a:r>
              <a:rPr lang="en-US" sz="2800" dirty="0" smtClean="0"/>
              <a:t>SPC: an </a:t>
            </a:r>
            <a:r>
              <a:rPr lang="en-US" sz="2800" dirty="0" err="1" smtClean="0"/>
              <a:t>MoU</a:t>
            </a:r>
            <a:r>
              <a:rPr lang="en-US" sz="2800" dirty="0" smtClean="0"/>
              <a:t>, IPv6 deployment in the Pacific</a:t>
            </a:r>
          </a:p>
          <a:p>
            <a:pPr lvl="1"/>
            <a:r>
              <a:rPr lang="en-US" sz="2800" dirty="0" smtClean="0"/>
              <a:t>ITU: capacity building and IPv6</a:t>
            </a:r>
          </a:p>
          <a:p>
            <a:pPr>
              <a:buFont typeface="Arial"/>
              <a:buChar char="•"/>
            </a:pPr>
            <a:r>
              <a:rPr lang="en-US" dirty="0" smtClean="0"/>
              <a:t>Communications Area:</a:t>
            </a:r>
          </a:p>
          <a:p>
            <a:pPr lvl="1"/>
            <a:r>
              <a:rPr lang="en-US" sz="2800" dirty="0" err="1" smtClean="0"/>
              <a:t>APrIGF</a:t>
            </a:r>
            <a:r>
              <a:rPr lang="en-US" sz="2800" dirty="0" smtClean="0"/>
              <a:t>: Singapore</a:t>
            </a:r>
          </a:p>
          <a:p>
            <a:pPr lvl="1"/>
            <a:r>
              <a:rPr lang="en-US" sz="2800" dirty="0" err="1" smtClean="0"/>
              <a:t>PacIGF</a:t>
            </a:r>
            <a:r>
              <a:rPr lang="en-US" sz="2800" dirty="0" smtClean="0"/>
              <a:t>: New Caledonia</a:t>
            </a:r>
          </a:p>
          <a:p>
            <a:pPr lvl="1"/>
            <a:r>
              <a:rPr lang="en-US" sz="2800" dirty="0" smtClean="0"/>
              <a:t>APILP: Beijing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5912" y="350837"/>
            <a:ext cx="950070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039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Joint activities</a:t>
            </a: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NIXI: </a:t>
            </a:r>
          </a:p>
          <a:p>
            <a:pPr lvl="2"/>
            <a:r>
              <a:rPr lang="en-US" sz="2300" dirty="0" smtClean="0"/>
              <a:t>In depth, three-week long training for technical staff</a:t>
            </a:r>
          </a:p>
          <a:p>
            <a:pPr lvl="2"/>
            <a:r>
              <a:rPr lang="en-US" sz="2300" dirty="0" smtClean="0"/>
              <a:t>High-level visit to Brisbane</a:t>
            </a:r>
          </a:p>
          <a:p>
            <a:pPr lvl="1"/>
            <a:r>
              <a:rPr lang="en-US" sz="2800" dirty="0" smtClean="0"/>
              <a:t>NRO: </a:t>
            </a:r>
          </a:p>
          <a:p>
            <a:pPr lvl="2"/>
            <a:r>
              <a:rPr lang="en-US" sz="2300" dirty="0" smtClean="0"/>
              <a:t>Public Affairs coordination</a:t>
            </a:r>
          </a:p>
          <a:p>
            <a:pPr lvl="2"/>
            <a:r>
              <a:rPr lang="en-US" sz="2300" dirty="0" smtClean="0"/>
              <a:t>Renewal IANA contract (comments FNOI)</a:t>
            </a:r>
            <a:endParaRPr lang="en-US" sz="1900" dirty="0" smtClean="0"/>
          </a:p>
          <a:p>
            <a:pPr lvl="1"/>
            <a:r>
              <a:rPr lang="en-US" sz="2800" dirty="0" smtClean="0"/>
              <a:t>OECD:</a:t>
            </a:r>
          </a:p>
          <a:p>
            <a:pPr lvl="2"/>
            <a:r>
              <a:rPr lang="en-US" sz="2300" dirty="0" smtClean="0"/>
              <a:t>HLM on Internet Economy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5912" y="350837"/>
            <a:ext cx="9500709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039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900" dirty="0" smtClean="0">
                <a:latin typeface="Arial"/>
              </a:rPr>
              <a:t>Other activities</a:t>
            </a: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2" name="Picture 11" descr="Screen Shot 2011-08-29 at 3.46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73" y="-30163"/>
            <a:ext cx="9349739" cy="680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news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2112" y="1859597"/>
          <a:ext cx="94996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599"/>
                <a:gridCol w="825500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March</a:t>
                      </a:r>
                      <a:endParaRPr lang="en-US" sz="2000" dirty="0" smtClean="0">
                        <a:hlinkClick r:id="rId2"/>
                      </a:endParaRP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April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May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June</a:t>
                      </a:r>
                    </a:p>
                    <a:p>
                      <a:r>
                        <a:rPr lang="en-US" sz="2000" dirty="0" smtClean="0"/>
                        <a:t>July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2"/>
                        </a:rPr>
                        <a:t>NRO submits response to ITU IPv6 Group on CIR model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3"/>
                        </a:rPr>
                        <a:t>NRO Comments on ITU IPv6 Group Liaison Statements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4"/>
                        </a:rPr>
                        <a:t>NRO letter to ICANN: the future of the IANA contract</a:t>
                      </a:r>
                      <a:endParaRPr lang="en-US" sz="2000" dirty="0" smtClean="0">
                        <a:hlinkClick r:id="rId5"/>
                      </a:endParaRPr>
                    </a:p>
                    <a:p>
                      <a:r>
                        <a:rPr lang="en-US" sz="2000" dirty="0" smtClean="0">
                          <a:hlinkClick r:id="rId5"/>
                        </a:rPr>
                        <a:t>APNIC’s Internet Governance Specialist signs Internet technical community statement on CSTD Working Group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6"/>
                        </a:rPr>
                        <a:t>APNIC supports inaugural Pacific IGF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7"/>
                        </a:rPr>
                        <a:t>APNIC signs MoU with SPC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r>
                        <a:rPr lang="en-US" sz="2000" dirty="0" smtClean="0">
                          <a:hlinkClick r:id="rId8"/>
                        </a:rPr>
                        <a:t>G8 Governments urged to embrace multistakeholder approach to Internet issues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9"/>
                        </a:rPr>
                        <a:t>Singapore events 2011</a:t>
                      </a:r>
                      <a:endParaRPr lang="en-US" sz="2000" dirty="0" smtClean="0">
                        <a:hlinkClick r:id="rId10"/>
                      </a:endParaRPr>
                    </a:p>
                    <a:p>
                      <a:r>
                        <a:rPr lang="en-US" sz="2000" dirty="0" smtClean="0">
                          <a:hlinkClick r:id="rId10"/>
                        </a:rPr>
                        <a:t>NRO participated at OECD High Level Meeting, 27-28 June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11"/>
                        </a:rPr>
                        <a:t>ITAC endorses OECD Communique on Internet Policy-Making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12"/>
                        </a:rPr>
                        <a:t>NRO Response to NTIA Request for Further Comments on IANA Functions</a:t>
                      </a:r>
                      <a:endParaRPr lang="en-US" sz="20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3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32 PPT template.pot</Template>
  <TotalTime>1670</TotalTime>
  <Words>229</Words>
  <Application>Microsoft Macintosh PowerPoint</Application>
  <PresentationFormat>Custom</PresentationFormat>
  <Paragraphs>72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APNIC32-1</vt:lpstr>
      <vt:lpstr>Public Affairs Report </vt:lpstr>
      <vt:lpstr>Approach</vt:lpstr>
      <vt:lpstr>Slide 3</vt:lpstr>
      <vt:lpstr>Slide 4</vt:lpstr>
      <vt:lpstr>Slide 5</vt:lpstr>
      <vt:lpstr>Related news …</vt:lpstr>
    </vt:vector>
  </TitlesOfParts>
  <Manager/>
  <Company>APNIC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Report-Public Affairs</dc:title>
  <dc:subject/>
  <dc:creator>Pablo Hinojosa</dc:creator>
  <cp:keywords/>
  <dc:description/>
  <cp:lastModifiedBy>Samantha Marks</cp:lastModifiedBy>
  <cp:revision>35</cp:revision>
  <cp:lastPrinted>2011-09-01T02:00:10Z</cp:lastPrinted>
  <dcterms:created xsi:type="dcterms:W3CDTF">2011-09-01T01:51:22Z</dcterms:created>
  <dcterms:modified xsi:type="dcterms:W3CDTF">2011-09-01T02:00:19Z</dcterms:modified>
  <cp:category/>
</cp:coreProperties>
</file>