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57" r:id="rId4"/>
    <p:sldId id="271" r:id="rId5"/>
    <p:sldId id="266" r:id="rId6"/>
    <p:sldId id="262" r:id="rId7"/>
    <p:sldId id="265" r:id="rId8"/>
    <p:sldId id="272" r:id="rId9"/>
    <p:sldId id="261" r:id="rId10"/>
    <p:sldId id="258" r:id="rId11"/>
    <p:sldId id="273" r:id="rId12"/>
    <p:sldId id="275" r:id="rId13"/>
    <p:sldId id="259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640FF-3F70-DB45-A078-6169949AB8A5}" type="datetimeFigureOut">
              <a:rPr lang="en-US" smtClean="0"/>
              <a:pPr/>
              <a:t>9/1/11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53E4B-6F88-484D-B095-2569519FB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A2F80-4B7D-114A-91E3-5B035CC58F1F}" type="datetimeFigureOut">
              <a:rPr lang="en-US" smtClean="0"/>
              <a:pPr/>
              <a:t>9/1/11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14EE5-2212-4F45-98D0-E161D5965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17" y="274638"/>
            <a:ext cx="8617966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17" y="1535320"/>
            <a:ext cx="8617966" cy="466069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5389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4C2EDE1-68AC-C94A-A68B-B644E2C21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5389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4C2EDE1-68AC-C94A-A68B-B644E2C21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5389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4C2EDE1-68AC-C94A-A68B-B644E2C21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APNIC 32_PPT templat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196013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4C2EDE1-68AC-C94A-A68B-B644E2C21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Business Area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Richard Brown, Business Area Director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17" y="163572"/>
            <a:ext cx="8617966" cy="1007650"/>
          </a:xfrm>
        </p:spPr>
        <p:txBody>
          <a:bodyPr/>
          <a:lstStyle/>
          <a:p>
            <a:r>
              <a:rPr lang="en-US" dirty="0" smtClean="0"/>
              <a:t>Continuous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17" y="1171222"/>
            <a:ext cx="8617966" cy="5024792"/>
          </a:xfrm>
        </p:spPr>
        <p:txBody>
          <a:bodyPr/>
          <a:lstStyle/>
          <a:p>
            <a:r>
              <a:rPr lang="en-US" dirty="0" smtClean="0"/>
              <a:t>High level requirements</a:t>
            </a:r>
          </a:p>
          <a:p>
            <a:pPr lvl="1"/>
            <a:r>
              <a:rPr lang="en-US" dirty="0" smtClean="0"/>
              <a:t>Web based</a:t>
            </a:r>
          </a:p>
          <a:p>
            <a:pPr lvl="1"/>
            <a:r>
              <a:rPr lang="en-US" dirty="0" smtClean="0"/>
              <a:t>High level of integration/redundancy</a:t>
            </a:r>
          </a:p>
          <a:p>
            <a:pPr lvl="1"/>
            <a:r>
              <a:rPr lang="en-US" dirty="0" smtClean="0"/>
              <a:t>Automated workflow and audit trail</a:t>
            </a:r>
          </a:p>
          <a:p>
            <a:r>
              <a:rPr lang="en-US" dirty="0" smtClean="0"/>
              <a:t>Change in organizational requirements</a:t>
            </a:r>
          </a:p>
          <a:p>
            <a:pPr lvl="1"/>
            <a:r>
              <a:rPr lang="en-US" dirty="0" smtClean="0"/>
              <a:t>70 staff   </a:t>
            </a:r>
          </a:p>
          <a:p>
            <a:pPr lvl="1"/>
            <a:r>
              <a:rPr lang="en-US" dirty="0" smtClean="0"/>
              <a:t>Approaching 4000 accounts</a:t>
            </a:r>
          </a:p>
          <a:p>
            <a:pPr lvl="1"/>
            <a:r>
              <a:rPr lang="en-US" dirty="0" smtClean="0"/>
              <a:t>Transaction volume and complexity increasing</a:t>
            </a:r>
          </a:p>
          <a:p>
            <a:pPr lvl="1"/>
            <a:r>
              <a:rPr lang="en-US" dirty="0" smtClean="0"/>
              <a:t>Redundancy of operational applications critical</a:t>
            </a:r>
          </a:p>
          <a:p>
            <a:pPr lvl="2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EDE1-68AC-C94A-A68B-B644E2C21EF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ERM System selection process</a:t>
            </a:r>
          </a:p>
          <a:p>
            <a:pPr lvl="1"/>
            <a:r>
              <a:rPr lang="en-US" dirty="0" smtClean="0"/>
              <a:t>Agile methodology</a:t>
            </a:r>
          </a:p>
          <a:p>
            <a:pPr lvl="1"/>
            <a:r>
              <a:rPr lang="en-US" dirty="0" smtClean="0"/>
              <a:t>Project team from Technical and Business Areas</a:t>
            </a:r>
          </a:p>
          <a:p>
            <a:pPr lvl="1"/>
            <a:r>
              <a:rPr lang="en-US" dirty="0" smtClean="0"/>
              <a:t>Thorough analysis of system requirements</a:t>
            </a:r>
          </a:p>
          <a:p>
            <a:pPr lvl="1"/>
            <a:r>
              <a:rPr lang="en-US" dirty="0" smtClean="0"/>
              <a:t>Shortlist and analysis of potential solutions</a:t>
            </a:r>
          </a:p>
          <a:p>
            <a:pPr lvl="1"/>
            <a:r>
              <a:rPr lang="en-US" dirty="0" smtClean="0"/>
              <a:t>Final due diligence underway</a:t>
            </a:r>
          </a:p>
          <a:p>
            <a:pPr lvl="1"/>
            <a:r>
              <a:rPr lang="en-US" dirty="0" smtClean="0"/>
              <a:t>Project plan currently being finalized</a:t>
            </a:r>
          </a:p>
          <a:p>
            <a:pPr lvl="1"/>
            <a:r>
              <a:rPr lang="en-US" dirty="0" smtClean="0"/>
              <a:t>Implementation to begin Q4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EDE1-68AC-C94A-A68B-B644E2C21EF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Functionality to be supported by the new ERM system:</a:t>
            </a:r>
          </a:p>
          <a:p>
            <a:pPr lvl="1"/>
            <a:r>
              <a:rPr lang="en-US" dirty="0" smtClean="0"/>
              <a:t>HR and Payroll</a:t>
            </a:r>
          </a:p>
          <a:p>
            <a:pPr lvl="1"/>
            <a:r>
              <a:rPr lang="en-US" dirty="0" smtClean="0"/>
              <a:t>Financial Accounting Suite</a:t>
            </a:r>
          </a:p>
          <a:p>
            <a:pPr lvl="1"/>
            <a:r>
              <a:rPr lang="en-US" dirty="0" smtClean="0"/>
              <a:t>Travel and Expense Management</a:t>
            </a:r>
          </a:p>
          <a:p>
            <a:pPr lvl="1"/>
            <a:r>
              <a:rPr lang="en-US" dirty="0" smtClean="0"/>
              <a:t>Management &amp; Financial Reporting</a:t>
            </a:r>
          </a:p>
          <a:p>
            <a:pPr lvl="1"/>
            <a:r>
              <a:rPr lang="en-US" dirty="0" smtClean="0"/>
              <a:t>Project/Activity Based Costing</a:t>
            </a:r>
          </a:p>
          <a:p>
            <a:pPr lvl="1"/>
            <a:r>
              <a:rPr lang="en-US" dirty="0" smtClean="0"/>
              <a:t>Interface with APNIC Internal systems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EDE1-68AC-C94A-A68B-B644E2C21EF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Continuity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Continuity Planning</a:t>
            </a:r>
          </a:p>
          <a:p>
            <a:pPr lvl="1"/>
            <a:r>
              <a:rPr lang="en-US" dirty="0" smtClean="0"/>
              <a:t>Update of manuals 95% complete.</a:t>
            </a:r>
          </a:p>
          <a:p>
            <a:pPr lvl="1"/>
            <a:r>
              <a:rPr lang="en-US" dirty="0" smtClean="0"/>
              <a:t>Audit to be completed Q4</a:t>
            </a:r>
          </a:p>
          <a:p>
            <a:pPr lvl="1"/>
            <a:r>
              <a:rPr lang="en-US" dirty="0" smtClean="0"/>
              <a:t>Ongoing scenario testing - monthly</a:t>
            </a:r>
          </a:p>
          <a:p>
            <a:pPr lvl="1"/>
            <a:r>
              <a:rPr lang="en-US" dirty="0" smtClean="0"/>
              <a:t>Regular and ongoing review</a:t>
            </a:r>
          </a:p>
          <a:p>
            <a:pPr lvl="1"/>
            <a:r>
              <a:rPr lang="en-US" dirty="0" smtClean="0"/>
              <a:t>Focus on BCP reflected on all decisions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EDE1-68AC-C94A-A68B-B644E2C21EF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17" y="274638"/>
            <a:ext cx="8617966" cy="882473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17" y="1157111"/>
            <a:ext cx="8617966" cy="5038903"/>
          </a:xfrm>
        </p:spPr>
        <p:txBody>
          <a:bodyPr/>
          <a:lstStyle/>
          <a:p>
            <a:r>
              <a:rPr lang="en-US" dirty="0" smtClean="0"/>
              <a:t>Information Society Innovation Fund</a:t>
            </a:r>
          </a:p>
          <a:p>
            <a:pPr lvl="1"/>
            <a:r>
              <a:rPr lang="en-US" dirty="0" smtClean="0"/>
              <a:t>ISIF is a grants program aimed at stimulating creative solutions to ICT development needs in the Asia Pacific region:</a:t>
            </a:r>
          </a:p>
          <a:p>
            <a:pPr lvl="2"/>
            <a:r>
              <a:rPr lang="en-US" dirty="0" smtClean="0"/>
              <a:t>19 projects from 10 AP economies, showcasing innovation, cooperation, and technical knowledge</a:t>
            </a:r>
          </a:p>
          <a:p>
            <a:pPr lvl="2"/>
            <a:r>
              <a:rPr lang="en-US" dirty="0" smtClean="0"/>
              <a:t>Final reports from the 2010 grant recipients available for download.</a:t>
            </a:r>
          </a:p>
          <a:p>
            <a:pPr lvl="2"/>
            <a:r>
              <a:rPr lang="en-US" dirty="0" smtClean="0"/>
              <a:t>ISIF award (AUD 7500 + IGF participation) launched in July, winners announced.</a:t>
            </a:r>
          </a:p>
          <a:p>
            <a:pPr>
              <a:buFontTx/>
              <a:buNone/>
            </a:pPr>
            <a:r>
              <a:rPr lang="en-US" dirty="0" smtClean="0"/>
              <a:t>Stay tuned for changes in ISIF for 2012!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EDE1-68AC-C94A-A68B-B644E2C21EF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Screen Shot 2011-08-28 at 9.51.2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181" y="486126"/>
            <a:ext cx="1920240" cy="5200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998" y="925751"/>
            <a:ext cx="7740805" cy="609569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EDE1-68AC-C94A-A68B-B644E2C21EF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photo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98" y="1417638"/>
            <a:ext cx="7341870" cy="4404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17" y="274638"/>
            <a:ext cx="8617966" cy="962567"/>
          </a:xfrm>
        </p:spPr>
        <p:txBody>
          <a:bodyPr/>
          <a:lstStyle/>
          <a:p>
            <a:r>
              <a:rPr lang="en-US" dirty="0" smtClean="0"/>
              <a:t>Key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17" y="1395174"/>
            <a:ext cx="8617966" cy="4800840"/>
          </a:xfrm>
        </p:spPr>
        <p:txBody>
          <a:bodyPr/>
          <a:lstStyle/>
          <a:p>
            <a:r>
              <a:rPr lang="en-US" dirty="0" smtClean="0"/>
              <a:t>Corporate Support</a:t>
            </a:r>
          </a:p>
          <a:p>
            <a:pPr lvl="1"/>
            <a:r>
              <a:rPr lang="en-US" dirty="0" smtClean="0"/>
              <a:t>Facilities &amp; Office Management</a:t>
            </a:r>
          </a:p>
          <a:p>
            <a:pPr lvl="1"/>
            <a:r>
              <a:rPr lang="en-US" dirty="0" smtClean="0"/>
              <a:t>Commercial &amp; Financial Management</a:t>
            </a:r>
          </a:p>
          <a:p>
            <a:pPr lvl="1"/>
            <a:r>
              <a:rPr lang="en-US" dirty="0" smtClean="0"/>
              <a:t>Operational Planning</a:t>
            </a:r>
          </a:p>
          <a:p>
            <a:pPr lvl="1"/>
            <a:r>
              <a:rPr lang="en-US" dirty="0" smtClean="0"/>
              <a:t>Continuous Improvement</a:t>
            </a:r>
          </a:p>
          <a:p>
            <a:pPr lvl="1"/>
            <a:r>
              <a:rPr lang="en-US" dirty="0" smtClean="0"/>
              <a:t>Business Continuity Planning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EDE1-68AC-C94A-A68B-B644E2C21EF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17" y="274638"/>
            <a:ext cx="8617966" cy="962567"/>
          </a:xfrm>
        </p:spPr>
        <p:txBody>
          <a:bodyPr/>
          <a:lstStyle/>
          <a:p>
            <a:r>
              <a:rPr lang="en-US" dirty="0" smtClean="0"/>
              <a:t>Facilities &amp; Office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17" y="1237206"/>
            <a:ext cx="8617966" cy="4958808"/>
          </a:xfrm>
        </p:spPr>
        <p:txBody>
          <a:bodyPr/>
          <a:lstStyle/>
          <a:p>
            <a:r>
              <a:rPr lang="en-US" dirty="0" smtClean="0"/>
              <a:t>New office facilities</a:t>
            </a:r>
          </a:p>
          <a:p>
            <a:pPr lvl="1"/>
            <a:r>
              <a:rPr lang="en-US" dirty="0" smtClean="0"/>
              <a:t>New premises – on-time, within budget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EDE1-68AC-C94A-A68B-B644E2C21EF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IMG_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9" y="2980618"/>
            <a:ext cx="3829051" cy="2868797"/>
          </a:xfrm>
          <a:prstGeom prst="rect">
            <a:avLst/>
          </a:prstGeom>
        </p:spPr>
      </p:pic>
      <p:pic>
        <p:nvPicPr>
          <p:cNvPr id="8" name="Picture 7" descr="APNIC_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402" y="2980619"/>
            <a:ext cx="3648261" cy="28687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17" y="274638"/>
            <a:ext cx="8617966" cy="962567"/>
          </a:xfrm>
        </p:spPr>
        <p:txBody>
          <a:bodyPr/>
          <a:lstStyle/>
          <a:p>
            <a:r>
              <a:rPr lang="en-US" dirty="0" smtClean="0"/>
              <a:t>Facilities &amp; Office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17" y="1237206"/>
            <a:ext cx="8617966" cy="4958808"/>
          </a:xfrm>
        </p:spPr>
        <p:txBody>
          <a:bodyPr/>
          <a:lstStyle/>
          <a:p>
            <a:r>
              <a:rPr lang="en-US" dirty="0" smtClean="0"/>
              <a:t>Old premises </a:t>
            </a:r>
          </a:p>
          <a:p>
            <a:pPr lvl="1"/>
            <a:r>
              <a:rPr lang="en-US" dirty="0" smtClean="0"/>
              <a:t>60% of lease surrendered Mar 2011</a:t>
            </a:r>
          </a:p>
          <a:p>
            <a:pPr lvl="1"/>
            <a:r>
              <a:rPr lang="en-US" dirty="0" smtClean="0"/>
              <a:t>Currently negotiating for another 16% for Oct 1</a:t>
            </a:r>
          </a:p>
          <a:p>
            <a:pPr lvl="1"/>
            <a:r>
              <a:rPr lang="en-US" dirty="0" smtClean="0"/>
              <a:t>Actively marketing the remainder</a:t>
            </a:r>
          </a:p>
          <a:p>
            <a:r>
              <a:rPr lang="en-US" dirty="0" smtClean="0"/>
              <a:t>Travel Management</a:t>
            </a:r>
          </a:p>
          <a:p>
            <a:pPr lvl="1"/>
            <a:r>
              <a:rPr lang="en-US" dirty="0" smtClean="0"/>
              <a:t>Increasing volume of APNIC activities</a:t>
            </a:r>
          </a:p>
          <a:p>
            <a:pPr lvl="1"/>
            <a:r>
              <a:rPr lang="en-US" dirty="0" smtClean="0"/>
              <a:t>Increase in trips by around 70% since 2008</a:t>
            </a:r>
          </a:p>
          <a:p>
            <a:pPr lvl="1"/>
            <a:r>
              <a:rPr lang="en-US" dirty="0" smtClean="0"/>
              <a:t>Ongoing management and review of travel providers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EDE1-68AC-C94A-A68B-B644E2C21E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17" y="274638"/>
            <a:ext cx="8617966" cy="822257"/>
          </a:xfrm>
        </p:spPr>
        <p:txBody>
          <a:bodyPr/>
          <a:lstStyle/>
          <a:p>
            <a:r>
              <a:rPr lang="en-US" dirty="0" smtClean="0"/>
              <a:t>Commercial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6895"/>
            <a:ext cx="9144000" cy="5099119"/>
          </a:xfrm>
        </p:spPr>
        <p:txBody>
          <a:bodyPr/>
          <a:lstStyle/>
          <a:p>
            <a:pPr lvl="1"/>
            <a:r>
              <a:rPr lang="en-US" dirty="0" smtClean="0"/>
              <a:t>2011 mid-year budget review</a:t>
            </a:r>
            <a:endParaRPr lang="en-US" sz="2400" dirty="0" smtClean="0">
              <a:latin typeface="Arial"/>
            </a:endParaRPr>
          </a:p>
          <a:p>
            <a:pPr lvl="5"/>
            <a:r>
              <a:rPr lang="en-US" sz="2400" dirty="0" smtClean="0">
                <a:latin typeface="Arial"/>
              </a:rPr>
              <a:t>Approved July EC Meeting</a:t>
            </a:r>
          </a:p>
          <a:p>
            <a:pPr lvl="5"/>
            <a:r>
              <a:rPr lang="en-US" sz="2400" dirty="0" smtClean="0">
                <a:latin typeface="Arial"/>
              </a:rPr>
              <a:t>Membership growth exceeding forecasts</a:t>
            </a:r>
          </a:p>
          <a:p>
            <a:pPr lvl="5"/>
            <a:r>
              <a:rPr lang="en-US" sz="2400" dirty="0" smtClean="0">
                <a:latin typeface="Arial"/>
              </a:rPr>
              <a:t>Revenue Up – Expenses Down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Review of insurances</a:t>
            </a:r>
          </a:p>
          <a:p>
            <a:pPr lvl="5"/>
            <a:r>
              <a:rPr lang="en-US" sz="2400" dirty="0" smtClean="0">
                <a:latin typeface="Arial"/>
              </a:rPr>
              <a:t>Workshop to develop risk register</a:t>
            </a:r>
          </a:p>
          <a:p>
            <a:pPr lvl="5"/>
            <a:r>
              <a:rPr lang="en-US" sz="2400" dirty="0" smtClean="0">
                <a:latin typeface="Arial"/>
              </a:rPr>
              <a:t>Report identifying potential risk exposures</a:t>
            </a:r>
          </a:p>
          <a:p>
            <a:pPr lvl="5"/>
            <a:r>
              <a:rPr lang="en-US" sz="2400" dirty="0" smtClean="0">
                <a:latin typeface="Arial"/>
              </a:rPr>
              <a:t>Analysis of insurance coverage and gap identification</a:t>
            </a:r>
          </a:p>
          <a:p>
            <a:pPr lvl="5"/>
            <a:r>
              <a:rPr lang="en-US" sz="2400" dirty="0" smtClean="0">
                <a:latin typeface="Arial"/>
              </a:rPr>
              <a:t>Ongoing risk management program</a:t>
            </a:r>
            <a:endParaRPr lang="en-US" dirty="0" smtClean="0">
              <a:latin typeface="Arial"/>
            </a:endParaRP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EDE1-68AC-C94A-A68B-B644E2C21EF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Screen Shot 2011-08-19 at 1.50.5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86" y="3893821"/>
            <a:ext cx="1670633" cy="1169686"/>
          </a:xfrm>
          <a:prstGeom prst="rect">
            <a:avLst/>
          </a:prstGeom>
        </p:spPr>
      </p:pic>
      <p:pic>
        <p:nvPicPr>
          <p:cNvPr id="6" name="Picture 5" descr="Screen Shot 2011-08-19 at 1.59.4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98" y="1674490"/>
            <a:ext cx="1708121" cy="12801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08-19 at 2.10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083" y="3851713"/>
            <a:ext cx="3771900" cy="2182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17" y="274638"/>
            <a:ext cx="8617966" cy="962567"/>
          </a:xfrm>
        </p:spPr>
        <p:txBody>
          <a:bodyPr/>
          <a:lstStyle/>
          <a:p>
            <a:r>
              <a:rPr lang="en-US" dirty="0" smtClean="0"/>
              <a:t>Operational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17" y="1237206"/>
            <a:ext cx="8617966" cy="4958808"/>
          </a:xfrm>
        </p:spPr>
        <p:txBody>
          <a:bodyPr/>
          <a:lstStyle/>
          <a:p>
            <a:r>
              <a:rPr lang="en-US" dirty="0" smtClean="0"/>
              <a:t>2011 Full Planning Process</a:t>
            </a:r>
          </a:p>
          <a:p>
            <a:pPr lvl="1"/>
            <a:r>
              <a:rPr lang="en-US" dirty="0" smtClean="0"/>
              <a:t>Starts after APNIC 32</a:t>
            </a:r>
          </a:p>
          <a:p>
            <a:pPr lvl="1"/>
            <a:r>
              <a:rPr lang="en-US" dirty="0" smtClean="0"/>
              <a:t>Last Member Survey</a:t>
            </a:r>
          </a:p>
          <a:p>
            <a:pPr lvl="1"/>
            <a:r>
              <a:rPr lang="en-US" dirty="0" smtClean="0"/>
              <a:t>EC strategic intent</a:t>
            </a:r>
          </a:p>
          <a:p>
            <a:pPr lvl="1"/>
            <a:r>
              <a:rPr lang="en-US" dirty="0" smtClean="0"/>
              <a:t>Environmental analysis</a:t>
            </a:r>
          </a:p>
          <a:p>
            <a:pPr lvl="1"/>
            <a:r>
              <a:rPr lang="en-US" dirty="0" smtClean="0"/>
              <a:t>Organizational  assessment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EDE1-68AC-C94A-A68B-B644E2C21EF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2012 Operational Plan</a:t>
            </a:r>
          </a:p>
          <a:p>
            <a:pPr lvl="1"/>
            <a:r>
              <a:rPr lang="en-US" dirty="0" smtClean="0"/>
              <a:t>Priorities for Secretariat</a:t>
            </a:r>
          </a:p>
          <a:p>
            <a:pPr lvl="1"/>
            <a:r>
              <a:rPr lang="en-US" dirty="0" smtClean="0"/>
              <a:t>Drilled down into individual performance targets</a:t>
            </a:r>
          </a:p>
          <a:p>
            <a:pPr lvl="1"/>
            <a:r>
              <a:rPr lang="en-US" dirty="0" smtClean="0"/>
              <a:t>2012 Budget Submission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EDE1-68AC-C94A-A68B-B644E2C21EF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17" y="274638"/>
            <a:ext cx="8617966" cy="910695"/>
          </a:xfrm>
        </p:spPr>
        <p:txBody>
          <a:bodyPr/>
          <a:lstStyle/>
          <a:p>
            <a:r>
              <a:rPr lang="en-US" dirty="0" smtClean="0"/>
              <a:t>Continuous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17" y="1417638"/>
            <a:ext cx="8617966" cy="4778375"/>
          </a:xfrm>
        </p:spPr>
        <p:txBody>
          <a:bodyPr/>
          <a:lstStyle/>
          <a:p>
            <a:r>
              <a:rPr lang="en-US" dirty="0" smtClean="0"/>
              <a:t>Sourcing an Enterprise Resource Management (ERM) solution to align strategy, processes, people, technology, and knowledge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EDE1-68AC-C94A-A68B-B644E2C21EF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PNIC32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 32 PPT template.pot</Template>
  <TotalTime>2809</TotalTime>
  <Words>437</Words>
  <Application>Microsoft Macintosh PowerPoint</Application>
  <PresentationFormat>On-screen Show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APNIC32-1</vt:lpstr>
      <vt:lpstr>Business Area Report</vt:lpstr>
      <vt:lpstr>The Business Team</vt:lpstr>
      <vt:lpstr>Key Deliverables</vt:lpstr>
      <vt:lpstr>Facilities &amp; Office Management</vt:lpstr>
      <vt:lpstr>Facilities &amp; Office Management</vt:lpstr>
      <vt:lpstr>Commercial Management</vt:lpstr>
      <vt:lpstr>Operational Planning</vt:lpstr>
      <vt:lpstr>Operational Plan</vt:lpstr>
      <vt:lpstr>Continuous Improvement</vt:lpstr>
      <vt:lpstr>Continuous Improvement</vt:lpstr>
      <vt:lpstr>Continuous Improvement</vt:lpstr>
      <vt:lpstr>Continuous Improvement</vt:lpstr>
      <vt:lpstr>Business Continuity Planning</vt:lpstr>
      <vt:lpstr>  </vt:lpstr>
    </vt:vector>
  </TitlesOfParts>
  <Company>APNIC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Bhadrika Magan</dc:creator>
  <cp:lastModifiedBy>Samantha Marks</cp:lastModifiedBy>
  <cp:revision>101</cp:revision>
  <cp:lastPrinted>2011-09-01T02:02:49Z</cp:lastPrinted>
  <dcterms:created xsi:type="dcterms:W3CDTF">2011-09-01T02:01:52Z</dcterms:created>
  <dcterms:modified xsi:type="dcterms:W3CDTF">2011-09-01T02:03:10Z</dcterms:modified>
</cp:coreProperties>
</file>