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1" r:id="rId4"/>
    <p:sldId id="260" r:id="rId5"/>
    <p:sldId id="261" r:id="rId6"/>
    <p:sldId id="270" r:id="rId7"/>
    <p:sldId id="262" r:id="rId8"/>
    <p:sldId id="267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7D1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B92313D-1E96-9443-828B-22AB7EC41D51}" type="datetime1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D23CF31-7C7E-3E47-A32B-5FA525C8B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8945E9C-F0A8-5149-AB02-F972F25666D1}" type="datetime1">
              <a:rPr lang="en-US"/>
              <a:pPr>
                <a:defRPr/>
              </a:pPr>
              <a:t>9/1/11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03012B8-9612-5F4E-B103-83C275439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9" y="274638"/>
            <a:ext cx="8494113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70" y="1535320"/>
            <a:ext cx="8617966" cy="466069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ECE3-0CBB-FA43-B625-0AE4573C9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FA0B-CA37-A146-804B-A27377BE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BABA-A49A-3044-BF15-5B017D38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96013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4602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32A1BD-4A1C-3B4D-B9D4-07424C77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Secretariat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Wilson</a:t>
            </a:r>
          </a:p>
          <a:p>
            <a:r>
              <a:rPr lang="en-US" dirty="0" smtClean="0"/>
              <a:t>Director General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8ECE3-0CBB-FA43-B625-0AE4573C9D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4" name="Pentagon 53"/>
          <p:cNvSpPr/>
          <p:nvPr/>
        </p:nvSpPr>
        <p:spPr bwMode="auto">
          <a:xfrm>
            <a:off x="1066800" y="2895600"/>
            <a:ext cx="1524000" cy="914400"/>
          </a:xfrm>
          <a:prstGeom prst="homePlate">
            <a:avLst/>
          </a:prstGeom>
          <a:solidFill>
            <a:srgbClr val="2A8B78">
              <a:lumMod val="75000"/>
            </a:srgbClr>
          </a:solidFill>
          <a:ln w="952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</a:rPr>
              <a:t>Member Survey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>
            <a:off x="6553200" y="2819400"/>
            <a:ext cx="1524000" cy="914400"/>
          </a:xfrm>
          <a:prstGeom prst="homePlate">
            <a:avLst/>
          </a:prstGeom>
          <a:solidFill>
            <a:srgbClr val="FFFFFE">
              <a:lumMod val="25000"/>
            </a:srgbClr>
          </a:solidFill>
          <a:ln w="952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</a:rPr>
              <a:t>Operational Plan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4400" y="4648200"/>
            <a:ext cx="19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Membership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1000" y="5029200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77000" y="4648200"/>
            <a:ext cx="177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Secretariat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9" name="Straight Arrow Connector 58"/>
          <p:cNvCxnSpPr>
            <a:stCxn id="54" idx="3"/>
            <a:endCxn id="62" idx="1"/>
          </p:cNvCxnSpPr>
          <p:nvPr/>
        </p:nvCxnSpPr>
        <p:spPr bwMode="auto">
          <a:xfrm flipV="1">
            <a:off x="2590800" y="2438400"/>
            <a:ext cx="1219200" cy="914400"/>
          </a:xfrm>
          <a:prstGeom prst="straightConnector1">
            <a:avLst/>
          </a:prstGeom>
          <a:solidFill>
            <a:srgbClr val="184E86"/>
          </a:solidFill>
          <a:ln w="57150" cap="flat" cmpd="sng" algn="ctr">
            <a:solidFill>
              <a:srgbClr val="2A8B78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" name="Straight Arrow Connector 59"/>
          <p:cNvCxnSpPr>
            <a:stCxn id="54" idx="3"/>
            <a:endCxn id="63" idx="1"/>
          </p:cNvCxnSpPr>
          <p:nvPr/>
        </p:nvCxnSpPr>
        <p:spPr bwMode="auto">
          <a:xfrm>
            <a:off x="2590800" y="3352800"/>
            <a:ext cx="1219200" cy="914400"/>
          </a:xfrm>
          <a:prstGeom prst="straightConnector1">
            <a:avLst/>
          </a:prstGeom>
          <a:solidFill>
            <a:srgbClr val="184E86"/>
          </a:solidFill>
          <a:ln w="57150" cap="flat" cmpd="sng" algn="ctr">
            <a:solidFill>
              <a:srgbClr val="2A8B78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61" name="Group 34"/>
          <p:cNvGrpSpPr/>
          <p:nvPr/>
        </p:nvGrpSpPr>
        <p:grpSpPr>
          <a:xfrm>
            <a:off x="3810000" y="1981200"/>
            <a:ext cx="1524000" cy="2743200"/>
            <a:chOff x="3810000" y="1981200"/>
            <a:chExt cx="1524000" cy="2743200"/>
          </a:xfrm>
        </p:grpSpPr>
        <p:sp>
          <p:nvSpPr>
            <p:cNvPr id="62" name="Pentagon 61"/>
            <p:cNvSpPr/>
            <p:nvPr/>
          </p:nvSpPr>
          <p:spPr bwMode="auto">
            <a:xfrm>
              <a:off x="3810000" y="1981200"/>
              <a:ext cx="1524000" cy="914400"/>
            </a:xfrm>
            <a:prstGeom prst="homePlate">
              <a:avLst/>
            </a:prstGeom>
            <a:solidFill>
              <a:srgbClr val="B56825">
                <a:lumMod val="75000"/>
              </a:srgbClr>
            </a:solidFill>
            <a:ln w="9525" cap="flat" cmpd="sng" algn="ctr">
              <a:solidFill>
                <a:srgbClr val="14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</a:rPr>
                <a:t>Strategy / Activity Plan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3" name="Pentagon 62"/>
            <p:cNvSpPr/>
            <p:nvPr/>
          </p:nvSpPr>
          <p:spPr bwMode="auto">
            <a:xfrm>
              <a:off x="3810000" y="3810000"/>
              <a:ext cx="1524000" cy="914400"/>
            </a:xfrm>
            <a:prstGeom prst="homePlate">
              <a:avLst/>
            </a:prstGeom>
            <a:solidFill>
              <a:srgbClr val="B56825">
                <a:lumMod val="75000"/>
              </a:srgbClr>
            </a:solidFill>
            <a:ln w="9525" cap="flat" cmpd="sng" algn="ctr">
              <a:solidFill>
                <a:srgbClr val="14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</a:rPr>
                <a:t>Budget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4" name="Straight Arrow Connector 63"/>
            <p:cNvCxnSpPr>
              <a:stCxn id="62" idx="2"/>
              <a:endCxn id="63" idx="0"/>
            </p:cNvCxnSpPr>
            <p:nvPr/>
          </p:nvCxnSpPr>
          <p:spPr bwMode="auto">
            <a:xfrm rot="5400000">
              <a:off x="3886200" y="3352800"/>
              <a:ext cx="914400" cy="1588"/>
            </a:xfrm>
            <a:prstGeom prst="straightConnector1">
              <a:avLst/>
            </a:prstGeom>
            <a:solidFill>
              <a:srgbClr val="184E86"/>
            </a:solidFill>
            <a:ln w="57150" cap="flat" cmpd="sng" algn="ctr">
              <a:solidFill>
                <a:srgbClr val="B56825">
                  <a:lumMod val="60000"/>
                  <a:lumOff val="40000"/>
                </a:srgb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65" name="Straight Arrow Connector 64"/>
          <p:cNvCxnSpPr>
            <a:stCxn id="62" idx="3"/>
          </p:cNvCxnSpPr>
          <p:nvPr/>
        </p:nvCxnSpPr>
        <p:spPr bwMode="auto">
          <a:xfrm>
            <a:off x="5334000" y="2438400"/>
            <a:ext cx="1219200" cy="381000"/>
          </a:xfrm>
          <a:prstGeom prst="straightConnector1">
            <a:avLst/>
          </a:prstGeom>
          <a:solidFill>
            <a:srgbClr val="184E86"/>
          </a:solidFill>
          <a:ln w="57150" cap="flat" cmpd="sng" algn="ctr">
            <a:solidFill>
              <a:srgbClr val="FFFFFE">
                <a:lumMod val="2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Straight Arrow Connector 65"/>
          <p:cNvCxnSpPr>
            <a:stCxn id="63" idx="3"/>
          </p:cNvCxnSpPr>
          <p:nvPr/>
        </p:nvCxnSpPr>
        <p:spPr bwMode="auto">
          <a:xfrm flipV="1">
            <a:off x="5334000" y="3733800"/>
            <a:ext cx="1219200" cy="533400"/>
          </a:xfrm>
          <a:prstGeom prst="straightConnector1">
            <a:avLst/>
          </a:prstGeom>
          <a:solidFill>
            <a:srgbClr val="184E86"/>
          </a:solidFill>
          <a:ln w="57150" cap="flat" cmpd="sng" algn="ctr">
            <a:solidFill>
              <a:srgbClr val="FFFFFE">
                <a:lumMod val="2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Straight Arrow Connector 66"/>
          <p:cNvCxnSpPr>
            <a:stCxn id="54" idx="3"/>
            <a:endCxn id="55" idx="1"/>
          </p:cNvCxnSpPr>
          <p:nvPr/>
        </p:nvCxnSpPr>
        <p:spPr bwMode="auto">
          <a:xfrm flipV="1">
            <a:off x="2590800" y="3276600"/>
            <a:ext cx="3962400" cy="76200"/>
          </a:xfrm>
          <a:prstGeom prst="straightConnector1">
            <a:avLst/>
          </a:prstGeom>
          <a:solidFill>
            <a:srgbClr val="184E86"/>
          </a:solidFill>
          <a:ln w="57150" cap="flat" cmpd="sng" algn="ctr">
            <a:solidFill>
              <a:srgbClr val="2A8B78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1105694" y="3542506"/>
            <a:ext cx="4191000" cy="1588"/>
          </a:xfrm>
          <a:prstGeom prst="line">
            <a:avLst/>
          </a:prstGeom>
          <a:solidFill>
            <a:srgbClr val="184E86"/>
          </a:solidFill>
          <a:ln w="9525" cap="flat" cmpd="sng" algn="ctr">
            <a:solidFill>
              <a:srgbClr val="14131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3772694" y="3542506"/>
            <a:ext cx="4191000" cy="1588"/>
          </a:xfrm>
          <a:prstGeom prst="line">
            <a:avLst/>
          </a:prstGeom>
          <a:solidFill>
            <a:srgbClr val="184E86"/>
          </a:solidFill>
          <a:ln w="9525" cap="flat" cmpd="sng" algn="ctr">
            <a:solidFill>
              <a:srgbClr val="14131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and Stakeholder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2011 Survey: EC Response</a:t>
            </a:r>
          </a:p>
          <a:p>
            <a:pPr lvl="1"/>
            <a:r>
              <a:rPr lang="en-US" dirty="0" smtClean="0"/>
              <a:t>Active promotion of IPv6 deployment</a:t>
            </a:r>
          </a:p>
          <a:p>
            <a:pPr lvl="1"/>
            <a:r>
              <a:rPr lang="en-US" dirty="0" smtClean="0"/>
              <a:t>Increase engagement with government</a:t>
            </a:r>
          </a:p>
          <a:p>
            <a:pPr lvl="1"/>
            <a:r>
              <a:rPr lang="en-US" dirty="0" smtClean="0"/>
              <a:t>More community engagement on IPv4 transfers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 err="1" smtClean="0"/>
              <a:t>APNIC’s</a:t>
            </a:r>
            <a:r>
              <a:rPr lang="en-US" dirty="0" smtClean="0"/>
              <a:t> registry function</a:t>
            </a:r>
          </a:p>
          <a:p>
            <a:pPr lvl="1"/>
            <a:r>
              <a:rPr lang="en-US" dirty="0" smtClean="0"/>
              <a:t>Strengthen training activities</a:t>
            </a:r>
          </a:p>
          <a:p>
            <a:pPr lvl="1"/>
            <a:r>
              <a:rPr lang="en-US" dirty="0" smtClean="0"/>
              <a:t>Ongoing attention to remote participation</a:t>
            </a:r>
          </a:p>
          <a:p>
            <a:r>
              <a:rPr lang="en-US" dirty="0" smtClean="0"/>
              <a:t>Next: 2012</a:t>
            </a:r>
          </a:p>
          <a:p>
            <a:pPr lvl="1"/>
            <a:r>
              <a:rPr lang="en-US" dirty="0" smtClean="0"/>
              <a:t>Launch in March (Delhi), Report August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8ECE3-0CBB-FA43-B625-0AE4573C9D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Key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Delivering Value</a:t>
            </a:r>
          </a:p>
          <a:p>
            <a:pPr lvl="1"/>
            <a:r>
              <a:rPr lang="en-US" dirty="0" smtClean="0"/>
              <a:t>We are a service organization, providing value to all stakeholders according to their specific needs.  We are funded by the membership, and manage resources in the mutual interest.</a:t>
            </a:r>
          </a:p>
          <a:p>
            <a:r>
              <a:rPr lang="en-US" dirty="0" smtClean="0"/>
              <a:t>Internet Development	</a:t>
            </a:r>
          </a:p>
          <a:p>
            <a:pPr lvl="1"/>
            <a:r>
              <a:rPr lang="en-US" dirty="0" smtClean="0"/>
              <a:t>We support an open and neutral Internet, based on global addressability of all network components, and minimal barriers to global end-end </a:t>
            </a:r>
            <a:r>
              <a:rPr lang="en-US" dirty="0" err="1" smtClean="0"/>
              <a:t>reachability</a:t>
            </a:r>
            <a:r>
              <a:rPr lang="en-US" dirty="0" smtClean="0"/>
              <a:t>.</a:t>
            </a:r>
            <a:endParaRPr lang="en-GB" dirty="0" smtClean="0"/>
          </a:p>
          <a:p>
            <a:pPr lvl="2"/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8ECE3-0CBB-FA43-B625-0AE4573C9D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Key Outcomes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Collaborating and Communicating</a:t>
            </a:r>
          </a:p>
          <a:p>
            <a:pPr lvl="1"/>
            <a:r>
              <a:rPr lang="en-AU" dirty="0" smtClean="0"/>
              <a:t>We work within a global community of stakeholders, whose openness and cooperation is critical to the success of APNIC and of the Internet itself.  </a:t>
            </a:r>
            <a:endParaRPr lang="en-GB" dirty="0" smtClean="0"/>
          </a:p>
          <a:p>
            <a:r>
              <a:rPr lang="en-US" dirty="0" smtClean="0"/>
              <a:t>Corporate Support</a:t>
            </a:r>
          </a:p>
          <a:p>
            <a:pPr lvl="1"/>
            <a:r>
              <a:rPr lang="en-AU" dirty="0" smtClean="0"/>
              <a:t>The Secretariat exists to provide services, and support the activities of APNIC.  It operates as a professional team with full accountability to the Members and stakeholders of APNIC 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8ECE3-0CBB-FA43-B625-0AE4573C9D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IPv4: “Last /8” and beyond</a:t>
            </a:r>
          </a:p>
          <a:p>
            <a:r>
              <a:rPr lang="en-US" dirty="0" smtClean="0"/>
              <a:t>IPv6 education, outreach, support</a:t>
            </a:r>
          </a:p>
          <a:p>
            <a:r>
              <a:rPr lang="en-US" dirty="0" smtClean="0"/>
              <a:t>Global coordination</a:t>
            </a:r>
            <a:endParaRPr lang="en-US" dirty="0" smtClean="0"/>
          </a:p>
          <a:p>
            <a:r>
              <a:rPr lang="en-US" dirty="0" smtClean="0"/>
              <a:t>R&amp;D becomes “Labs”</a:t>
            </a:r>
          </a:p>
          <a:p>
            <a:r>
              <a:rPr lang="en-US" dirty="0" smtClean="0"/>
              <a:t>Efficiency</a:t>
            </a:r>
            <a:r>
              <a:rPr lang="en-US" dirty="0" smtClean="0"/>
              <a:t>, agility, </a:t>
            </a:r>
            <a:r>
              <a:rPr lang="en-US" dirty="0" smtClean="0"/>
              <a:t>continuity,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new identity…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8ECE3-0CBB-FA43-B625-0AE4573C9D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con+chain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781" b="-33781"/>
          <a:stretch>
            <a:fillRect/>
          </a:stretch>
        </p:blipFill>
        <p:spPr>
          <a:xfrm>
            <a:off x="4926359" y="0"/>
            <a:ext cx="3474488" cy="18793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8ECE3-0CBB-FA43-B625-0AE4573C9D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naughty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74" y="536555"/>
            <a:ext cx="3673754" cy="901598"/>
          </a:xfrm>
          <a:prstGeom prst="rect">
            <a:avLst/>
          </a:prstGeom>
        </p:spPr>
      </p:pic>
      <p:pic>
        <p:nvPicPr>
          <p:cNvPr id="8" name="Picture 7" descr="APNIC_PP_b_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28" y="2203835"/>
            <a:ext cx="3429000" cy="3429000"/>
          </a:xfrm>
          <a:prstGeom prst="rect">
            <a:avLst/>
          </a:prstGeom>
        </p:spPr>
      </p:pic>
      <p:pic>
        <p:nvPicPr>
          <p:cNvPr id="10" name="Picture 9" descr="APNIC_PP_g_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847" y="2203835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existing Area Directors</a:t>
            </a:r>
          </a:p>
          <a:p>
            <a:pPr lvl="1"/>
            <a:r>
              <a:rPr lang="en-US" dirty="0" smtClean="0"/>
              <a:t>Services, Communications, Technical, Business</a:t>
            </a:r>
            <a:endParaRPr lang="en-US" dirty="0" smtClean="0"/>
          </a:p>
          <a:p>
            <a:r>
              <a:rPr lang="en-US" dirty="0" smtClean="0"/>
              <a:t>New Directors…</a:t>
            </a:r>
            <a:endParaRPr lang="en-US" dirty="0" smtClean="0"/>
          </a:p>
          <a:p>
            <a:pPr lvl="1"/>
            <a:r>
              <a:rPr lang="en-US" dirty="0" smtClean="0"/>
              <a:t>Public Affairs – Pablo Hinojosa</a:t>
            </a:r>
          </a:p>
          <a:p>
            <a:pPr lvl="1"/>
            <a:r>
              <a:rPr lang="en-US" dirty="0" smtClean="0"/>
              <a:t>Human Resources – Louise Tromp</a:t>
            </a:r>
          </a:p>
          <a:p>
            <a:r>
              <a:rPr lang="en-US" dirty="0" smtClean="0"/>
              <a:t>And new additions…</a:t>
            </a:r>
          </a:p>
          <a:p>
            <a:pPr lvl="1"/>
            <a:r>
              <a:rPr lang="en-US" dirty="0" smtClean="0"/>
              <a:t>Learning and Development</a:t>
            </a:r>
            <a:r>
              <a:rPr lang="en-US" dirty="0" smtClean="0"/>
              <a:t> Area – </a:t>
            </a:r>
            <a:r>
              <a:rPr lang="en-US" dirty="0" smtClean="0"/>
              <a:t>Philip Smith</a:t>
            </a:r>
          </a:p>
          <a:p>
            <a:pPr lvl="1"/>
            <a:r>
              <a:rPr lang="en-US" dirty="0" smtClean="0"/>
              <a:t>General Counsel – Craig 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8ECE3-0CBB-FA43-B625-0AE4573C9D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Team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5FA0B-CA37-A146-804B-A27377BE6A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0" y="6453188"/>
            <a:ext cx="539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/>
            <a:fld id="{EE332D28-DDA1-A04F-BDE4-D18F2752F0F5}" type="slidenum">
              <a:rPr lang="en-AU" sz="1000" b="1">
                <a:solidFill>
                  <a:schemeClr val="tx1"/>
                </a:solidFill>
              </a:rPr>
              <a:pPr algn="ctr"/>
              <a:t>9</a:t>
            </a:fld>
            <a:endParaRPr lang="en-AU" sz="1000" b="1">
              <a:solidFill>
                <a:schemeClr val="tx1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  <a:stCxn id="9" idx="2"/>
            <a:endCxn id="13" idx="0"/>
          </p:cNvCxnSpPr>
          <p:nvPr/>
        </p:nvCxnSpPr>
        <p:spPr bwMode="auto">
          <a:xfrm rot="16200000" flipH="1">
            <a:off x="1921095" y="611938"/>
            <a:ext cx="517199" cy="272744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cxnSp>
        <p:nvCxnSpPr>
          <p:cNvPr id="6" name="AutoShape 7"/>
          <p:cNvCxnSpPr>
            <a:cxnSpLocks noChangeShapeType="1"/>
            <a:stCxn id="9" idx="2"/>
            <a:endCxn id="15" idx="0"/>
          </p:cNvCxnSpPr>
          <p:nvPr/>
        </p:nvCxnSpPr>
        <p:spPr bwMode="auto">
          <a:xfrm rot="16200000" flipH="1">
            <a:off x="3384135" y="-851102"/>
            <a:ext cx="517199" cy="565352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cxnSp>
        <p:nvCxnSpPr>
          <p:cNvPr id="7" name="AutoShape 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2652615" y="-119582"/>
            <a:ext cx="517199" cy="41904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1" y="284503"/>
            <a:ext cx="1219200" cy="143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80" y="2234262"/>
            <a:ext cx="1264596" cy="148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160" y="2234262"/>
            <a:ext cx="1264596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120" y="2234262"/>
            <a:ext cx="1264596" cy="148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00" y="2234262"/>
            <a:ext cx="1264596" cy="1485900"/>
          </a:xfrm>
          <a:prstGeom prst="rect">
            <a:avLst/>
          </a:prstGeom>
        </p:spPr>
      </p:pic>
      <p:cxnSp>
        <p:nvCxnSpPr>
          <p:cNvPr id="17" name="AutoShape 5"/>
          <p:cNvCxnSpPr>
            <a:cxnSpLocks noChangeShapeType="1"/>
            <a:stCxn id="9" idx="2"/>
            <a:endCxn id="10" idx="0"/>
          </p:cNvCxnSpPr>
          <p:nvPr/>
        </p:nvCxnSpPr>
        <p:spPr bwMode="auto">
          <a:xfrm rot="16200000" flipH="1">
            <a:off x="1189575" y="1343458"/>
            <a:ext cx="517199" cy="126440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222" y="2234262"/>
            <a:ext cx="1292087" cy="1485900"/>
          </a:xfrm>
          <a:prstGeom prst="rect">
            <a:avLst/>
          </a:prstGeom>
        </p:spPr>
      </p:pic>
      <p:cxnSp>
        <p:nvCxnSpPr>
          <p:cNvPr id="52" name="AutoShape 7"/>
          <p:cNvCxnSpPr>
            <a:cxnSpLocks noChangeShapeType="1"/>
            <a:stCxn id="9" idx="2"/>
            <a:endCxn id="51" idx="0"/>
          </p:cNvCxnSpPr>
          <p:nvPr/>
        </p:nvCxnSpPr>
        <p:spPr bwMode="auto">
          <a:xfrm rot="16200000" flipH="1">
            <a:off x="4181019" y="-1647986"/>
            <a:ext cx="517199" cy="724729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cxnSp>
        <p:nvCxnSpPr>
          <p:cNvPr id="55" name="AutoShape 5"/>
          <p:cNvCxnSpPr>
            <a:cxnSpLocks noChangeShapeType="1"/>
            <a:stCxn id="9" idx="2"/>
            <a:endCxn id="67" idx="0"/>
          </p:cNvCxnSpPr>
          <p:nvPr/>
        </p:nvCxnSpPr>
        <p:spPr bwMode="auto">
          <a:xfrm rot="16200000" flipH="1">
            <a:off x="788597" y="1744437"/>
            <a:ext cx="2759687" cy="2704938"/>
          </a:xfrm>
          <a:prstGeom prst="bentConnector3">
            <a:avLst>
              <a:gd name="adj1" fmla="val 8548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cxnSp>
        <p:nvCxnSpPr>
          <p:cNvPr id="56" name="AutoShape 7"/>
          <p:cNvCxnSpPr>
            <a:cxnSpLocks noChangeShapeType="1"/>
            <a:stCxn id="9" idx="2"/>
            <a:endCxn id="71" idx="0"/>
          </p:cNvCxnSpPr>
          <p:nvPr/>
        </p:nvCxnSpPr>
        <p:spPr bwMode="auto">
          <a:xfrm rot="16200000" flipH="1">
            <a:off x="2262891" y="270142"/>
            <a:ext cx="2759687" cy="5653527"/>
          </a:xfrm>
          <a:prstGeom prst="bentConnector3">
            <a:avLst>
              <a:gd name="adj1" fmla="val 8548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cxnSp>
        <p:nvCxnSpPr>
          <p:cNvPr id="57" name="AutoShape 8"/>
          <p:cNvCxnSpPr>
            <a:cxnSpLocks noChangeShapeType="1"/>
            <a:stCxn id="9" idx="2"/>
            <a:endCxn id="69" idx="0"/>
          </p:cNvCxnSpPr>
          <p:nvPr/>
        </p:nvCxnSpPr>
        <p:spPr bwMode="auto">
          <a:xfrm rot="16200000" flipH="1">
            <a:off x="1535920" y="997113"/>
            <a:ext cx="2759687" cy="4199585"/>
          </a:xfrm>
          <a:prstGeom prst="bentConnector3">
            <a:avLst>
              <a:gd name="adj1" fmla="val 8548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cxnSp>
        <p:nvCxnSpPr>
          <p:cNvPr id="60" name="AutoShape 5"/>
          <p:cNvCxnSpPr>
            <a:cxnSpLocks noChangeShapeType="1"/>
            <a:endCxn id="68" idx="0"/>
          </p:cNvCxnSpPr>
          <p:nvPr/>
        </p:nvCxnSpPr>
        <p:spPr bwMode="auto">
          <a:xfrm rot="16200000" flipH="1">
            <a:off x="57076" y="2475957"/>
            <a:ext cx="2759688" cy="1241898"/>
          </a:xfrm>
          <a:prstGeom prst="bentConnector3">
            <a:avLst>
              <a:gd name="adj1" fmla="val 8548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none" w="med" len="med"/>
          </a:ln>
        </p:spPr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8611" y="4476750"/>
            <a:ext cx="1264596" cy="14859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571" y="4476750"/>
            <a:ext cx="1264596" cy="14859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4160" y="4476750"/>
            <a:ext cx="1282791" cy="14859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7200" y="4476750"/>
            <a:ext cx="1264596" cy="153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NIC3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APNIC32-1.potx</Template>
  <TotalTime>4798</TotalTime>
  <Words>294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APNIC32-1</vt:lpstr>
      <vt:lpstr>APNIC Secretariat</vt:lpstr>
      <vt:lpstr>APNIC Planning Process</vt:lpstr>
      <vt:lpstr>Member and Stakeholder Survey</vt:lpstr>
      <vt:lpstr>Four Key Outcomes</vt:lpstr>
      <vt:lpstr>Four Key Outcomes</vt:lpstr>
      <vt:lpstr>Major focus areas</vt:lpstr>
      <vt:lpstr>Slide 7</vt:lpstr>
      <vt:lpstr>Senior Team Building</vt:lpstr>
      <vt:lpstr>Executive Team</vt:lpstr>
      <vt:lpstr>Thanks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Paul  Wilson</cp:lastModifiedBy>
  <cp:revision>24</cp:revision>
  <dcterms:created xsi:type="dcterms:W3CDTF">2011-09-01T00:30:30Z</dcterms:created>
  <dcterms:modified xsi:type="dcterms:W3CDTF">2011-09-01T01:26:14Z</dcterms:modified>
</cp:coreProperties>
</file>