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95" r:id="rId1"/>
  </p:sldMasterIdLst>
  <p:notesMasterIdLst>
    <p:notesMasterId r:id="rId19"/>
  </p:notesMasterIdLst>
  <p:sldIdLst>
    <p:sldId id="256" r:id="rId2"/>
    <p:sldId id="436" r:id="rId3"/>
    <p:sldId id="449" r:id="rId4"/>
    <p:sldId id="450" r:id="rId5"/>
    <p:sldId id="451" r:id="rId6"/>
    <p:sldId id="452" r:id="rId7"/>
    <p:sldId id="453" r:id="rId8"/>
    <p:sldId id="463" r:id="rId9"/>
    <p:sldId id="448" r:id="rId10"/>
    <p:sldId id="447" r:id="rId11"/>
    <p:sldId id="454" r:id="rId12"/>
    <p:sldId id="455" r:id="rId13"/>
    <p:sldId id="457" r:id="rId14"/>
    <p:sldId id="423" r:id="rId15"/>
    <p:sldId id="462" r:id="rId16"/>
    <p:sldId id="435" r:id="rId17"/>
    <p:sldId id="42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5D2E8"/>
    <a:srgbClr val="5D8BA4"/>
    <a:srgbClr val="5F5F5F"/>
    <a:srgbClr val="777777"/>
    <a:srgbClr val="B2B2B2"/>
    <a:srgbClr val="0098C3"/>
    <a:srgbClr val="17A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86364" autoAdjust="0"/>
  </p:normalViewPr>
  <p:slideViewPr>
    <p:cSldViewPr>
      <p:cViewPr varScale="1">
        <p:scale>
          <a:sx n="128" d="100"/>
          <a:sy n="128" d="100"/>
        </p:scale>
        <p:origin x="-35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B00E8D0-536C-4E30-BFB3-C31623CF1A7B}" type="datetime1">
              <a:rPr lang="en-US"/>
              <a:pPr>
                <a:defRPr/>
              </a:pPr>
              <a:t>8/18/11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84AAC44-AC97-421F-9406-D0CA57CDF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04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 pitchFamily="-109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ＭＳ Ｐゴシック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FE5CEE-9A16-42AA-ABF8-A7EFF2FC9B87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5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5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9F61DE2-1A93-CC43-B973-46C4F00A2172}" type="slidenum">
              <a:rPr lang="en-US" sz="1200">
                <a:latin typeface="Calibri" charset="0"/>
              </a:rPr>
              <a:pPr eaLnBrk="1" hangingPunct="1"/>
              <a:t>12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9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Similar to 6to4</a:t>
            </a:r>
          </a:p>
        </p:txBody>
      </p:sp>
      <p:sp>
        <p:nvSpPr>
          <p:cNvPr id="169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3907AB8-EC8D-994D-8BEA-A55BED577344}" type="slidenum">
              <a:rPr lang="en-US" sz="1200">
                <a:latin typeface="Calibri" charset="0"/>
              </a:rPr>
              <a:pPr eaLnBrk="1" hangingPunct="1"/>
              <a:t>13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AAC44-AC97-421F-9406-D0CA57CDFC5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059999-560A-422B-8785-0D5C8BD6E50C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DE486-1664-4943-A678-C1C01801E6F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AAC44-AC97-421F-9406-D0CA57CDFC5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90F53-9B2A-F942-AF4A-B541B0D0B15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0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www.arin.net</a:t>
            </a:r>
            <a:r>
              <a:rPr lang="en-US" dirty="0" smtClean="0"/>
              <a:t>/knowledge/statistics/</a:t>
            </a:r>
            <a:r>
              <a:rPr lang="en-US" dirty="0" err="1" smtClean="0"/>
              <a:t>index.html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AAC44-AC97-421F-9406-D0CA57CDFC5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88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AAC44-AC97-421F-9406-D0CA57CDFC5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65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AAC44-AC97-421F-9406-D0CA57CDFC5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76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90F53-9B2A-F942-AF4A-B541B0D0B15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82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ＭＳ Ｐゴシック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770496-8D0D-4824-8DC5-A51B4DA51696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baseline="0" dirty="0" smtClean="0">
                <a:ea typeface="ＭＳ Ｐゴシック" charset="-128"/>
              </a:rPr>
              <a:t>To be implemented no later than 15 February 2012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770496-8D0D-4824-8DC5-A51B4DA51696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Accurate on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17 August 2011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2EC039E-5021-6D43-A7EC-F9ED9AB07EC6}" type="slidenum">
              <a:rPr lang="en-US" sz="1200">
                <a:latin typeface="Calibri" charset="0"/>
              </a:rPr>
              <a:pPr eaLnBrk="1" hangingPunct="1"/>
              <a:t>11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WP_template_cove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 userDrawn="1"/>
        </p:nvCxnSpPr>
        <p:spPr>
          <a:xfrm>
            <a:off x="1219200" y="4878388"/>
            <a:ext cx="6934200" cy="1587"/>
          </a:xfrm>
          <a:prstGeom prst="line">
            <a:avLst/>
          </a:prstGeom>
          <a:ln w="31750" cap="flat" cmpd="sng" algn="ctr">
            <a:solidFill>
              <a:srgbClr val="05183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WP_template_botto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A5C46-D74F-47E4-871F-B22B86B80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WP_template_botto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3B0D9-73F8-4447-823A-F2E0DB020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WP_template_botto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88DDA-856C-44B2-94F5-B3A50AC70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WP_template_botto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3AC7-0FCE-459E-A39A-9E6AB562143D}" type="datetime1">
              <a:rPr lang="en-US"/>
              <a:pPr>
                <a:defRPr/>
              </a:pPr>
              <a:t>8/18/11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DCB63-F599-4688-8F51-564ABA440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WP_template_botto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392E3-B618-4F50-B914-4879721D0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WP_template_botto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40B3A-4283-405C-ACB6-318513DCF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WP_template_botto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645E8-04F3-481C-8D39-F35E32FB3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WP_template_botto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8ACC4-EBD6-47B7-8D6A-426BC0829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WP_template_botto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F695C-15BD-470B-A527-4CEBEBE09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WP_template_botto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BA37C-D67D-4CC5-BB7C-9BF3EE207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39563E4-4B8F-4F0B-8453-35074A1F6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16" r:id="rId1"/>
    <p:sldLayoutId id="2147485817" r:id="rId2"/>
    <p:sldLayoutId id="2147485818" r:id="rId3"/>
    <p:sldLayoutId id="2147485819" r:id="rId4"/>
    <p:sldLayoutId id="2147485820" r:id="rId5"/>
    <p:sldLayoutId id="2147485821" r:id="rId6"/>
    <p:sldLayoutId id="2147485822" r:id="rId7"/>
    <p:sldLayoutId id="2147485823" r:id="rId8"/>
    <p:sldLayoutId id="2147485824" r:id="rId9"/>
    <p:sldLayoutId id="2147485825" r:id="rId10"/>
    <p:sldLayoutId id="2147485826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-128"/>
          <a:cs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-128"/>
          <a:cs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-128"/>
          <a:cs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-128"/>
          <a:cs typeface="Century Gothic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7"/>
          <p:cNvSpPr txBox="1">
            <a:spLocks noChangeArrowheads="1"/>
          </p:cNvSpPr>
          <p:nvPr/>
        </p:nvSpPr>
        <p:spPr bwMode="auto">
          <a:xfrm>
            <a:off x="1143000" y="5029200"/>
            <a:ext cx="70104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100" b="1" dirty="0" smtClean="0">
                <a:solidFill>
                  <a:srgbClr val="05183A"/>
                </a:solidFill>
                <a:latin typeface="Century Gothic" charset="0"/>
              </a:rPr>
              <a:t>Paul </a:t>
            </a:r>
            <a:r>
              <a:rPr lang="en-US" sz="3100" b="1" dirty="0" err="1" smtClean="0">
                <a:solidFill>
                  <a:srgbClr val="05183A"/>
                </a:solidFill>
                <a:latin typeface="Century Gothic" charset="0"/>
              </a:rPr>
              <a:t>Vixie</a:t>
            </a:r>
            <a:endParaRPr lang="en-US" sz="3100" b="1" dirty="0">
              <a:solidFill>
                <a:srgbClr val="05183A"/>
              </a:solidFill>
              <a:latin typeface="Century Gothic" charset="0"/>
            </a:endParaRPr>
          </a:p>
          <a:p>
            <a:r>
              <a:rPr lang="en-US" sz="3100" b="1" dirty="0" smtClean="0">
                <a:solidFill>
                  <a:srgbClr val="05183A"/>
                </a:solidFill>
                <a:latin typeface="Century Gothic" charset="0"/>
              </a:rPr>
              <a:t>APNIC 32 – </a:t>
            </a:r>
            <a:r>
              <a:rPr lang="en-US" sz="3100" b="1" dirty="0" err="1" smtClean="0">
                <a:solidFill>
                  <a:srgbClr val="05183A"/>
                </a:solidFill>
                <a:latin typeface="Century Gothic" charset="0"/>
              </a:rPr>
              <a:t>Busan</a:t>
            </a:r>
            <a:r>
              <a:rPr lang="en-US" sz="3100" b="1" dirty="0" smtClean="0">
                <a:solidFill>
                  <a:srgbClr val="05183A"/>
                </a:solidFill>
                <a:latin typeface="Century Gothic" charset="0"/>
              </a:rPr>
              <a:t>, Korea</a:t>
            </a:r>
            <a:endParaRPr lang="en-US" b="1" dirty="0">
              <a:solidFill>
                <a:srgbClr val="05183A"/>
              </a:solidFill>
              <a:latin typeface="Century Gothic" charset="0"/>
            </a:endParaRPr>
          </a:p>
        </p:txBody>
      </p:sp>
      <p:sp>
        <p:nvSpPr>
          <p:cNvPr id="13315" name="Title 3"/>
          <p:cNvSpPr>
            <a:spLocks noGrp="1"/>
          </p:cNvSpPr>
          <p:nvPr>
            <p:ph type="ctrTitle"/>
          </p:nvPr>
        </p:nvSpPr>
        <p:spPr>
          <a:xfrm>
            <a:off x="1143000" y="34290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Century Gothic" charset="0"/>
                <a:cs typeface="Century Gothic" charset="0"/>
              </a:rPr>
              <a:t>ARIN Update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020762"/>
          </a:xfrm>
        </p:spPr>
        <p:txBody>
          <a:bodyPr/>
          <a:lstStyle/>
          <a:p>
            <a:r>
              <a:rPr lang="en-US" dirty="0" smtClean="0">
                <a:latin typeface="Century Gothic" charset="0"/>
                <a:cs typeface="Century Gothic" charset="0"/>
              </a:rPr>
              <a:t>Adopted/to be Implemented</a:t>
            </a:r>
            <a:endParaRPr lang="en-US" dirty="0" smtClean="0">
              <a:solidFill>
                <a:srgbClr val="0000FF"/>
              </a:solidFill>
              <a:latin typeface="Century Gothic" charset="0"/>
              <a:cs typeface="Century Gothic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029200"/>
          </a:xfrm>
        </p:spPr>
        <p:txBody>
          <a:bodyPr/>
          <a:lstStyle/>
          <a:p>
            <a:pPr marL="514350" indent="-457200">
              <a:buNone/>
            </a:pPr>
            <a:r>
              <a:rPr lang="en-US" sz="2400" dirty="0">
                <a:solidFill>
                  <a:srgbClr val="0000FF"/>
                </a:solidFill>
                <a:latin typeface="Century Gothic" charset="0"/>
                <a:cs typeface="Century Gothic" charset="0"/>
              </a:rPr>
              <a:t>ARIN-2011-3: </a:t>
            </a:r>
            <a:r>
              <a:rPr lang="en-US" sz="2400" b="1" dirty="0">
                <a:latin typeface="Century Gothic" charset="0"/>
                <a:cs typeface="Century Gothic" charset="0"/>
              </a:rPr>
              <a:t>Better IPv6 Allocations for ISPs</a:t>
            </a:r>
          </a:p>
          <a:p>
            <a:pPr marL="914400" lvl="1" indent="-457200"/>
            <a:r>
              <a:rPr lang="en-US" sz="2000" dirty="0">
                <a:latin typeface="Century Gothic" charset="0"/>
                <a:cs typeface="Century Gothic" charset="0"/>
              </a:rPr>
              <a:t>Would enable ISPs to request larger blocks of IPv6 space on nibble </a:t>
            </a:r>
            <a:r>
              <a:rPr lang="en-US" sz="2000" dirty="0" smtClean="0">
                <a:latin typeface="Century Gothic" charset="0"/>
                <a:cs typeface="Century Gothic" charset="0"/>
              </a:rPr>
              <a:t>boundaries</a:t>
            </a:r>
          </a:p>
          <a:p>
            <a:pPr marL="914400" lvl="1" indent="-457200"/>
            <a:r>
              <a:rPr lang="en-US" sz="2000" dirty="0"/>
              <a:t>To be implemented no later than 15 February </a:t>
            </a:r>
            <a:r>
              <a:rPr lang="en-US" sz="2000" dirty="0" smtClean="0"/>
              <a:t>2012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1143000"/>
          </a:xfrm>
        </p:spPr>
        <p:txBody>
          <a:bodyPr/>
          <a:lstStyle/>
          <a:p>
            <a:r>
              <a:rPr lang="en-US" dirty="0">
                <a:latin typeface="Century Gothic" charset="0"/>
                <a:ea typeface="ＭＳ Ｐゴシック" charset="0"/>
                <a:cs typeface="Century Gothic" charset="0"/>
              </a:rPr>
              <a:t>Current </a:t>
            </a:r>
            <a:r>
              <a:rPr lang="en-US" dirty="0" smtClean="0">
                <a:latin typeface="Century Gothic" charset="0"/>
                <a:ea typeface="ＭＳ Ｐゴシック" charset="0"/>
                <a:cs typeface="Century Gothic" charset="0"/>
              </a:rPr>
              <a:t>Proposals</a:t>
            </a:r>
            <a:endParaRPr lang="en-US" dirty="0">
              <a:latin typeface="Century Gothic" charset="0"/>
              <a:ea typeface="ＭＳ Ｐゴシック" charset="0"/>
              <a:cs typeface="Century Gothic" charset="0"/>
            </a:endParaRPr>
          </a:p>
        </p:txBody>
      </p:sp>
      <p:sp>
        <p:nvSpPr>
          <p:cNvPr id="162818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7848600" cy="3352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>
                <a:latin typeface="Century Gothic" charset="0"/>
                <a:ea typeface="ＭＳ Ｐゴシック" charset="0"/>
                <a:cs typeface="Century Gothic" charset="0"/>
              </a:rPr>
              <a:t>4 Active Draft </a:t>
            </a:r>
            <a:r>
              <a:rPr lang="en-US" dirty="0" smtClean="0">
                <a:latin typeface="Century Gothic" charset="0"/>
                <a:ea typeface="ＭＳ Ｐゴシック" charset="0"/>
                <a:cs typeface="Century Gothic" charset="0"/>
              </a:rPr>
              <a:t>Policies</a:t>
            </a:r>
            <a:endParaRPr lang="en-US" dirty="0">
              <a:latin typeface="Century Gothic" charset="0"/>
              <a:ea typeface="ＭＳ Ｐゴシック" charset="0"/>
              <a:cs typeface="Century Gothic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Century Gothic" charset="0"/>
                <a:ea typeface="ＭＳ Ｐゴシック" charset="0"/>
                <a:cs typeface="Century Gothic" charset="0"/>
              </a:rPr>
              <a:t>9 Policy </a:t>
            </a:r>
            <a:r>
              <a:rPr lang="en-US" dirty="0" smtClean="0">
                <a:latin typeface="Century Gothic" charset="0"/>
                <a:ea typeface="ＭＳ Ｐゴシック" charset="0"/>
                <a:cs typeface="Century Gothic" charset="0"/>
              </a:rPr>
              <a:t>Proposals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entury Gothic" charset="0"/>
                <a:ea typeface="ＭＳ Ｐゴシック" charset="0"/>
                <a:cs typeface="Century Gothic" charset="0"/>
              </a:rPr>
              <a:t>Available </a:t>
            </a:r>
            <a:r>
              <a:rPr lang="en-US" dirty="0" smtClean="0">
                <a:latin typeface="Century Gothic" charset="0"/>
                <a:ea typeface="ＭＳ Ｐゴシック" charset="0"/>
                <a:cs typeface="Century Gothic" charset="0"/>
              </a:rPr>
              <a:t>at: 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Century Gothic" charset="0"/>
                <a:ea typeface="ＭＳ Ｐゴシック" charset="0"/>
                <a:cs typeface="Century Gothic" charset="0"/>
              </a:rPr>
              <a:t>https</a:t>
            </a:r>
            <a:r>
              <a:rPr lang="en-US" dirty="0">
                <a:latin typeface="Century Gothic" charset="0"/>
                <a:ea typeface="ＭＳ Ｐゴシック" charset="0"/>
                <a:cs typeface="Century Gothic" charset="0"/>
              </a:rPr>
              <a:t>://</a:t>
            </a:r>
            <a:r>
              <a:rPr lang="en-US" dirty="0" err="1">
                <a:latin typeface="Century Gothic" charset="0"/>
                <a:ea typeface="ＭＳ Ｐゴシック" charset="0"/>
                <a:cs typeface="Century Gothic" charset="0"/>
              </a:rPr>
              <a:t>www.arin.net</a:t>
            </a:r>
            <a:r>
              <a:rPr lang="en-US" dirty="0">
                <a:latin typeface="Century Gothic" charset="0"/>
                <a:ea typeface="ＭＳ Ｐゴシック" charset="0"/>
                <a:cs typeface="Century Gothic" charset="0"/>
              </a:rPr>
              <a:t>/policy/proposals/</a:t>
            </a:r>
          </a:p>
          <a:p>
            <a:endParaRPr lang="en-US" dirty="0" smtClean="0">
              <a:latin typeface="Century Gothic" charset="0"/>
              <a:ea typeface="ＭＳ Ｐゴシック" charset="0"/>
              <a:cs typeface="Century Gothic" charset="0"/>
            </a:endParaRPr>
          </a:p>
          <a:p>
            <a:pPr marL="0" indent="0">
              <a:buNone/>
            </a:pPr>
            <a:r>
              <a:rPr lang="en-US" dirty="0">
                <a:latin typeface="Century Gothic" charset="0"/>
                <a:ea typeface="ＭＳ Ｐゴシック" charset="0"/>
                <a:cs typeface="Century Gothic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4048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01000" cy="1143000"/>
          </a:xfrm>
        </p:spPr>
        <p:txBody>
          <a:bodyPr/>
          <a:lstStyle/>
          <a:p>
            <a:r>
              <a:rPr lang="en-US" sz="3600" dirty="0" smtClean="0">
                <a:latin typeface="Century Gothic" charset="0"/>
                <a:ea typeface="ＭＳ Ｐゴシック" charset="0"/>
                <a:cs typeface="Century Gothic" charset="0"/>
              </a:rPr>
              <a:t>Proposal Highlights</a:t>
            </a:r>
            <a:endParaRPr lang="en-US" sz="3600" dirty="0">
              <a:latin typeface="Century Gothic" charset="0"/>
              <a:ea typeface="ＭＳ Ｐゴシック" charset="0"/>
              <a:cs typeface="Century Gothic" charset="0"/>
            </a:endParaRPr>
          </a:p>
        </p:txBody>
      </p:sp>
      <p:sp>
        <p:nvSpPr>
          <p:cNvPr id="164866" name="Content Placeholder 2"/>
          <p:cNvSpPr>
            <a:spLocks noGrp="1"/>
          </p:cNvSpPr>
          <p:nvPr>
            <p:ph idx="1"/>
          </p:nvPr>
        </p:nvSpPr>
        <p:spPr>
          <a:xfrm>
            <a:off x="354013" y="153035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 dirty="0">
                <a:latin typeface="Century Gothic" charset="0"/>
                <a:ea typeface="ＭＳ Ｐゴシック" charset="0"/>
                <a:cs typeface="Century Gothic" charset="0"/>
              </a:rPr>
              <a:t>ARIN-2011-1: Globally Coordinated Transfer Policy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entury Gothic" charset="0"/>
                <a:ea typeface="ＭＳ Ｐゴシック" charset="0"/>
                <a:cs typeface="Century Gothic" charset="0"/>
              </a:rPr>
              <a:t>Would allow transfers to/from the ARIN region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entury Gothic" charset="0"/>
                <a:ea typeface="ＭＳ Ｐゴシック" charset="0"/>
                <a:cs typeface="Century Gothic" charset="0"/>
              </a:rPr>
              <a:t>The two RIRs must have compatible transfer policy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entury Gothic" charset="0"/>
                <a:ea typeface="ＭＳ Ｐゴシック" charset="0"/>
                <a:cs typeface="Century Gothic" charset="0"/>
              </a:rPr>
              <a:t>Need required (transfers are needs-based)</a:t>
            </a:r>
          </a:p>
          <a:p>
            <a:pPr>
              <a:lnSpc>
                <a:spcPct val="80000"/>
              </a:lnSpc>
            </a:pPr>
            <a:endParaRPr lang="en-US" sz="2000" b="1" dirty="0">
              <a:latin typeface="Century Gothic" charset="0"/>
              <a:ea typeface="ＭＳ Ｐゴシック" charset="0"/>
              <a:cs typeface="Century Gothic" charset="0"/>
            </a:endParaRPr>
          </a:p>
          <a:p>
            <a:pPr>
              <a:lnSpc>
                <a:spcPct val="80000"/>
              </a:lnSpc>
            </a:pPr>
            <a:r>
              <a:rPr lang="en-US" sz="2000" b="1" dirty="0">
                <a:latin typeface="Century Gothic" charset="0"/>
                <a:ea typeface="ＭＳ Ｐゴシック" charset="0"/>
                <a:cs typeface="Century Gothic" charset="0"/>
              </a:rPr>
              <a:t>ARIN-2011-5: Shared Transition Space for IPv4 Address Extension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entury Gothic" charset="0"/>
                <a:ea typeface="ＭＳ Ｐゴシック" charset="0"/>
                <a:cs typeface="Century Gothic" charset="0"/>
              </a:rPr>
              <a:t>Creates an IPv4 /10 to be shared (</a:t>
            </a:r>
            <a:r>
              <a:rPr lang="en-US" sz="2000" dirty="0" err="1">
                <a:latin typeface="Century Gothic" charset="0"/>
                <a:ea typeface="ＭＳ Ｐゴシック" charset="0"/>
                <a:cs typeface="Century Gothic" charset="0"/>
              </a:rPr>
              <a:t>eg</a:t>
            </a:r>
            <a:r>
              <a:rPr lang="en-US" sz="2000" dirty="0">
                <a:latin typeface="Century Gothic" charset="0"/>
                <a:ea typeface="ＭＳ Ｐゴシック" charset="0"/>
                <a:cs typeface="Century Gothic" charset="0"/>
              </a:rPr>
              <a:t>. draft-shirasaki-nat444-03 )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entury Gothic" charset="0"/>
                <a:ea typeface="ＭＳ Ｐゴシック" charset="0"/>
                <a:cs typeface="Century Gothic" charset="0"/>
              </a:rPr>
              <a:t>Under </a:t>
            </a:r>
            <a:r>
              <a:rPr lang="en-US" sz="2000" dirty="0" smtClean="0">
                <a:latin typeface="Century Gothic" charset="0"/>
                <a:ea typeface="ＭＳ Ｐゴシック" charset="0"/>
                <a:cs typeface="Century Gothic" charset="0"/>
              </a:rPr>
              <a:t>ARIN Board </a:t>
            </a:r>
            <a:r>
              <a:rPr lang="en-US" sz="2000" dirty="0">
                <a:latin typeface="Century Gothic" charset="0"/>
                <a:ea typeface="ＭＳ Ｐゴシック" charset="0"/>
                <a:cs typeface="Century Gothic" charset="0"/>
              </a:rPr>
              <a:t>review. Board </a:t>
            </a:r>
            <a:r>
              <a:rPr lang="en-US" sz="2000" dirty="0" smtClean="0">
                <a:latin typeface="Century Gothic" charset="0"/>
                <a:ea typeface="ＭＳ Ｐゴシック" charset="0"/>
                <a:cs typeface="Century Gothic" charset="0"/>
              </a:rPr>
              <a:t>tasked </a:t>
            </a:r>
            <a:r>
              <a:rPr lang="en-US" sz="2000" dirty="0">
                <a:latin typeface="Century Gothic" charset="0"/>
                <a:ea typeface="ＭＳ Ｐゴシック" charset="0"/>
                <a:cs typeface="Century Gothic" charset="0"/>
              </a:rPr>
              <a:t>ARIN to work with the IETF/IAB</a:t>
            </a:r>
            <a:r>
              <a:rPr lang="en-US" sz="2000" dirty="0" smtClean="0">
                <a:latin typeface="Century Gothic" charset="0"/>
                <a:ea typeface="ＭＳ Ｐゴシック" charset="0"/>
                <a:cs typeface="Century Gothic" charset="0"/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lang="en-US" sz="2000" b="1" dirty="0" smtClean="0">
                <a:latin typeface="Century Gothic" charset="0"/>
                <a:ea typeface="ＭＳ Ｐゴシック" charset="0"/>
                <a:cs typeface="Century Gothic" charset="0"/>
              </a:rPr>
              <a:t>Reached consensus in the IETF WG (opsawg).</a:t>
            </a:r>
            <a:endParaRPr lang="en-US" sz="2000" b="1" dirty="0">
              <a:latin typeface="Century Gothic" charset="0"/>
              <a:ea typeface="ＭＳ Ｐゴシック" charset="0"/>
              <a:cs typeface="Century Gothic" charset="0"/>
            </a:endParaRPr>
          </a:p>
          <a:p>
            <a:pPr lvl="1">
              <a:lnSpc>
                <a:spcPct val="80000"/>
              </a:lnSpc>
            </a:pPr>
            <a:endParaRPr lang="en-US" sz="2300" dirty="0">
              <a:latin typeface="Century Gothic" charset="0"/>
              <a:ea typeface="ＭＳ Ｐゴシック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520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696200" cy="1143000"/>
          </a:xfrm>
        </p:spPr>
        <p:txBody>
          <a:bodyPr/>
          <a:lstStyle/>
          <a:p>
            <a:r>
              <a:rPr lang="en-US" sz="3600" dirty="0" smtClean="0">
                <a:latin typeface="Century Gothic" charset="0"/>
                <a:ea typeface="ＭＳ Ｐゴシック" charset="0"/>
                <a:cs typeface="Century Gothic" charset="0"/>
              </a:rPr>
              <a:t>Highlights (cont.)</a:t>
            </a:r>
            <a:endParaRPr lang="en-US" sz="3600" dirty="0">
              <a:latin typeface="Century Gothic" charset="0"/>
              <a:ea typeface="ＭＳ Ｐゴシック" charset="0"/>
              <a:cs typeface="Century Gothic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28600" y="1570038"/>
            <a:ext cx="8229600" cy="452596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200" b="1" dirty="0" smtClean="0"/>
              <a:t>ARIN-prop-137 </a:t>
            </a:r>
            <a:r>
              <a:rPr lang="en-US" sz="2200" b="1" u="sng" dirty="0" smtClean="0"/>
              <a:t>Global Policy</a:t>
            </a:r>
            <a:r>
              <a:rPr lang="en-US" sz="2200" b="1" dirty="0" smtClean="0"/>
              <a:t> for post exhaustion IPv4 allocation mechanisms by the IANA</a:t>
            </a:r>
          </a:p>
          <a:p>
            <a:pPr lvl="1">
              <a:defRPr/>
            </a:pPr>
            <a:r>
              <a:rPr lang="en-US" sz="1900" dirty="0" smtClean="0"/>
              <a:t>Instructs IANA to accept returned address space and reissue that space to the RIRs (a 1/5</a:t>
            </a:r>
            <a:r>
              <a:rPr lang="en-US" sz="1900" baseline="30000" dirty="0" smtClean="0"/>
              <a:t>th</a:t>
            </a:r>
            <a:r>
              <a:rPr lang="en-US" sz="1900" dirty="0" smtClean="0"/>
              <a:t> portion to each RIR every 6 months)</a:t>
            </a:r>
          </a:p>
          <a:p>
            <a:r>
              <a:rPr lang="en-US" sz="2200" b="1" dirty="0">
                <a:latin typeface="Century Gothic" charset="0"/>
                <a:ea typeface="ＭＳ Ｐゴシック" charset="0"/>
                <a:cs typeface="Century Gothic" charset="0"/>
              </a:rPr>
              <a:t>ARIN-prop-151 Limiting Needs Requirements for IPv4 Transfers</a:t>
            </a:r>
          </a:p>
          <a:p>
            <a:pPr lvl="1"/>
            <a:r>
              <a:rPr lang="en-US" sz="1900" dirty="0">
                <a:latin typeface="Century Gothic" charset="0"/>
                <a:ea typeface="ＭＳ Ｐゴシック" charset="0"/>
                <a:cs typeface="Century Gothic" charset="0"/>
              </a:rPr>
              <a:t>Removes the needs-based evaluation from transfers to specified </a:t>
            </a:r>
            <a:r>
              <a:rPr lang="en-US" sz="1900" dirty="0" smtClean="0">
                <a:latin typeface="Century Gothic" charset="0"/>
                <a:ea typeface="ＭＳ Ｐゴシック" charset="0"/>
                <a:cs typeface="Century Gothic" charset="0"/>
              </a:rPr>
              <a:t>recipients</a:t>
            </a:r>
          </a:p>
          <a:p>
            <a:r>
              <a:rPr lang="en-US" sz="2200" b="1" dirty="0">
                <a:latin typeface="Century Gothic" charset="0"/>
                <a:ea typeface="ＭＳ Ｐゴシック" charset="0"/>
                <a:cs typeface="Century Gothic" charset="0"/>
              </a:rPr>
              <a:t>ARIN-prop-155 IPv4 Number Resources for Use Within Region</a:t>
            </a:r>
          </a:p>
          <a:p>
            <a:pPr lvl="1"/>
            <a:r>
              <a:rPr lang="en-US" sz="1900" b="1" dirty="0">
                <a:latin typeface="Century Gothic" charset="0"/>
                <a:ea typeface="ＭＳ Ｐゴシック" charset="0"/>
                <a:cs typeface="Century Gothic" charset="0"/>
              </a:rPr>
              <a:t>“</a:t>
            </a:r>
            <a:r>
              <a:rPr lang="en-US" altLang="ja-JP" sz="1900" dirty="0">
                <a:latin typeface="Century Gothic" charset="0"/>
                <a:ea typeface="ＭＳ Ｐゴシック" charset="0"/>
                <a:cs typeface="Century Gothic" charset="0"/>
              </a:rPr>
              <a:t>IPv4 addresses are issued solely for use in networks within the ARIN region.</a:t>
            </a:r>
            <a:r>
              <a:rPr lang="en-US" sz="1900" dirty="0">
                <a:latin typeface="Century Gothic" charset="0"/>
                <a:ea typeface="ＭＳ Ｐゴシック" charset="0"/>
                <a:cs typeface="Century Gothic" charset="0"/>
              </a:rPr>
              <a:t>”</a:t>
            </a:r>
            <a:endParaRPr lang="en-US" altLang="ja-JP" sz="1900" dirty="0">
              <a:latin typeface="Century Gothic" charset="0"/>
              <a:ea typeface="ＭＳ Ｐゴシック" charset="0"/>
              <a:cs typeface="Century Gothic" charset="0"/>
            </a:endParaRPr>
          </a:p>
          <a:p>
            <a:pPr lvl="1"/>
            <a:r>
              <a:rPr lang="en-US" sz="1900" dirty="0">
                <a:latin typeface="Century Gothic" charset="0"/>
                <a:ea typeface="ＭＳ Ｐゴシック" charset="0"/>
                <a:cs typeface="Century Gothic" charset="0"/>
              </a:rPr>
              <a:t>Applies to new requests after it’s implemented</a:t>
            </a:r>
          </a:p>
          <a:p>
            <a:endParaRPr lang="en-US" sz="2400" dirty="0">
              <a:latin typeface="Century Gothic" charset="0"/>
              <a:ea typeface="ＭＳ Ｐゴシック" charset="0"/>
              <a:cs typeface="Century Gothic" charset="0"/>
            </a:endParaRPr>
          </a:p>
          <a:p>
            <a:pPr>
              <a:defRPr/>
            </a:pPr>
            <a:endParaRPr lang="en-US" sz="3000" dirty="0" smtClean="0"/>
          </a:p>
          <a:p>
            <a:pPr marL="457200" lvl="1" indent="0">
              <a:buFont typeface="Arial" charset="0"/>
              <a:buNone/>
              <a:defRPr/>
            </a:pPr>
            <a:endParaRPr lang="en-US" sz="2600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041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sz="4000" dirty="0" smtClean="0"/>
              <a:t>Public Facing Development Efforts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4648200"/>
          </a:xfrm>
        </p:spPr>
        <p:txBody>
          <a:bodyPr/>
          <a:lstStyle/>
          <a:p>
            <a:r>
              <a:rPr lang="en-US" sz="2400" b="1" dirty="0"/>
              <a:t>ARIN Online</a:t>
            </a:r>
          </a:p>
          <a:p>
            <a:pPr lvl="1"/>
            <a:r>
              <a:rPr lang="en-US" sz="2000" dirty="0" smtClean="0"/>
              <a:t>Billing integration</a:t>
            </a:r>
          </a:p>
          <a:p>
            <a:pPr lvl="2"/>
            <a:r>
              <a:rPr lang="en-US" sz="1600" dirty="0" smtClean="0"/>
              <a:t>Billing </a:t>
            </a:r>
            <a:r>
              <a:rPr lang="en-US" sz="1600" dirty="0"/>
              <a:t>and contact information now </a:t>
            </a:r>
            <a:r>
              <a:rPr lang="en-US" sz="1600" dirty="0" smtClean="0"/>
              <a:t>in ARIN Online</a:t>
            </a:r>
          </a:p>
          <a:p>
            <a:pPr lvl="2"/>
            <a:r>
              <a:rPr lang="en-US" sz="1600" dirty="0" smtClean="0"/>
              <a:t>Invoice reminders in ARIN Online in Q3</a:t>
            </a:r>
            <a:endParaRPr lang="en-US" sz="1600" dirty="0"/>
          </a:p>
          <a:p>
            <a:pPr lvl="1"/>
            <a:r>
              <a:rPr lang="en-US" sz="2000" dirty="0" smtClean="0"/>
              <a:t>Specified transfers occur through ARIN Online</a:t>
            </a:r>
            <a:endParaRPr lang="en-US" sz="2000" dirty="0"/>
          </a:p>
          <a:p>
            <a:pPr lvl="1"/>
            <a:r>
              <a:rPr lang="en-US" sz="2000" dirty="0"/>
              <a:t>Templates and corresponding </a:t>
            </a:r>
            <a:r>
              <a:rPr lang="en-US" sz="2000" dirty="0" err="1"/>
              <a:t>RESTful</a:t>
            </a:r>
            <a:r>
              <a:rPr lang="en-US" sz="2000" dirty="0"/>
              <a:t> modules protected by API </a:t>
            </a:r>
            <a:r>
              <a:rPr lang="en-US" sz="2000" dirty="0" smtClean="0"/>
              <a:t>Keys</a:t>
            </a:r>
            <a:endParaRPr lang="en-US" sz="2000" dirty="0"/>
          </a:p>
          <a:p>
            <a:r>
              <a:rPr lang="en-US" sz="2400" b="1" dirty="0" smtClean="0"/>
              <a:t>IRR</a:t>
            </a:r>
            <a:r>
              <a:rPr lang="en-US" sz="2400" dirty="0" smtClean="0"/>
              <a:t> to </a:t>
            </a:r>
            <a:r>
              <a:rPr lang="en-US" sz="2400" dirty="0"/>
              <a:t>be rolled out August </a:t>
            </a:r>
            <a:r>
              <a:rPr lang="en-US" sz="2400" dirty="0" smtClean="0"/>
              <a:t>30 </a:t>
            </a:r>
            <a:r>
              <a:rPr lang="en-US" sz="2000" dirty="0" smtClean="0"/>
              <a:t>(adding CRYPT-PW, PGP, and email notification of object updates)</a:t>
            </a:r>
            <a:endParaRPr lang="en-US" sz="2000" dirty="0"/>
          </a:p>
          <a:p>
            <a:r>
              <a:rPr lang="en-US" sz="2400" b="1" dirty="0"/>
              <a:t>Value Added Security Services</a:t>
            </a:r>
          </a:p>
          <a:p>
            <a:pPr lvl="1"/>
            <a:r>
              <a:rPr lang="en-US" sz="2000" dirty="0" smtClean="0"/>
              <a:t>RPKI</a:t>
            </a:r>
          </a:p>
          <a:p>
            <a:pPr lvl="2"/>
            <a:r>
              <a:rPr lang="en-US" sz="1800" dirty="0" smtClean="0"/>
              <a:t>Hosted </a:t>
            </a:r>
            <a:r>
              <a:rPr lang="en-US" sz="1800" dirty="0"/>
              <a:t>to be completed in Q4 of </a:t>
            </a:r>
            <a:r>
              <a:rPr lang="en-US" sz="1800" dirty="0" smtClean="0"/>
              <a:t>2011</a:t>
            </a:r>
          </a:p>
          <a:p>
            <a:pPr lvl="2"/>
            <a:r>
              <a:rPr lang="en-US" sz="1800" dirty="0" smtClean="0"/>
              <a:t>Delegated </a:t>
            </a:r>
            <a:r>
              <a:rPr lang="en-US" sz="1800" dirty="0"/>
              <a:t>to be done in Q1 of 2012</a:t>
            </a:r>
          </a:p>
          <a:p>
            <a:pPr lvl="1"/>
            <a:r>
              <a:rPr lang="en-US" sz="2000" dirty="0" smtClean="0"/>
              <a:t>DNSSEC </a:t>
            </a:r>
          </a:p>
          <a:p>
            <a:pPr lvl="2"/>
            <a:r>
              <a:rPr lang="en-US" sz="1600" dirty="0" smtClean="0"/>
              <a:t>Done, fully operational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8458200" cy="944562"/>
          </a:xfrm>
        </p:spPr>
        <p:txBody>
          <a:bodyPr/>
          <a:lstStyle/>
          <a:p>
            <a:r>
              <a:rPr lang="en-US" sz="4200" dirty="0" smtClean="0">
                <a:latin typeface="Century Gothic" charset="0"/>
                <a:cs typeface="Century Gothic" charset="0"/>
              </a:rPr>
              <a:t>2011 Outreach Events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6096000" cy="5867400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latin typeface="Century Gothic" charset="0"/>
                <a:cs typeface="Century Gothic" charset="0"/>
              </a:rPr>
              <a:t>Ongoing participation in various local, national and international forums, focus on IPv4 depletion and IPv6 adoption. Events include:</a:t>
            </a:r>
          </a:p>
          <a:p>
            <a:pPr lvl="1"/>
            <a:r>
              <a:rPr lang="en-US" sz="1800" dirty="0" smtClean="0">
                <a:latin typeface="Century Gothic" charset="0"/>
                <a:cs typeface="Century Gothic" charset="0"/>
              </a:rPr>
              <a:t>ARIN on the Road (Boston, San Jose, Montreal)</a:t>
            </a:r>
          </a:p>
          <a:p>
            <a:pPr lvl="1"/>
            <a:r>
              <a:rPr lang="en-US" sz="1800" dirty="0" smtClean="0">
                <a:latin typeface="Century Gothic" charset="0"/>
                <a:cs typeface="Century Gothic" charset="0"/>
              </a:rPr>
              <a:t>Pacific Telecom Conference</a:t>
            </a:r>
          </a:p>
          <a:p>
            <a:pPr lvl="1"/>
            <a:r>
              <a:rPr lang="en-US" sz="1800" dirty="0" smtClean="0">
                <a:latin typeface="Century Gothic" charset="0"/>
                <a:cs typeface="Century Gothic" charset="0"/>
              </a:rPr>
              <a:t>Cable Labs</a:t>
            </a:r>
          </a:p>
          <a:p>
            <a:pPr lvl="1"/>
            <a:r>
              <a:rPr lang="en-US" sz="1800" dirty="0" smtClean="0">
                <a:latin typeface="Century Gothic" charset="0"/>
                <a:cs typeface="Century Gothic" charset="0"/>
              </a:rPr>
              <a:t>Joint Techs / Internet2</a:t>
            </a:r>
          </a:p>
          <a:p>
            <a:pPr lvl="1"/>
            <a:r>
              <a:rPr lang="en-US" sz="1800" dirty="0" smtClean="0">
                <a:latin typeface="Century Gothic" charset="0"/>
                <a:cs typeface="Century Gothic" charset="0"/>
              </a:rPr>
              <a:t>ICT Roadshow Events</a:t>
            </a:r>
          </a:p>
          <a:p>
            <a:pPr lvl="1"/>
            <a:r>
              <a:rPr lang="en-US" sz="1800" dirty="0" smtClean="0">
                <a:latin typeface="Century Gothic" charset="0"/>
                <a:cs typeface="Century Gothic" charset="0"/>
              </a:rPr>
              <a:t>IT Roadmap</a:t>
            </a:r>
          </a:p>
          <a:p>
            <a:pPr lvl="1"/>
            <a:r>
              <a:rPr lang="en-US" sz="1800" dirty="0" smtClean="0">
                <a:latin typeface="Century Gothic" charset="0"/>
                <a:cs typeface="Century Gothic" charset="0"/>
              </a:rPr>
              <a:t>Game Developers Conference</a:t>
            </a:r>
          </a:p>
          <a:p>
            <a:pPr lvl="1"/>
            <a:r>
              <a:rPr lang="en-US" sz="1800" dirty="0" smtClean="0">
                <a:latin typeface="Century Gothic" charset="0"/>
                <a:cs typeface="Century Gothic" charset="0"/>
              </a:rPr>
              <a:t>Enterprise Connect</a:t>
            </a:r>
          </a:p>
          <a:p>
            <a:pPr lvl="1"/>
            <a:r>
              <a:rPr lang="en-US" sz="1800" dirty="0" smtClean="0">
                <a:latin typeface="Century Gothic" charset="0"/>
                <a:cs typeface="Century Gothic" charset="0"/>
              </a:rPr>
              <a:t>Rocky Mountain IPv6 Summit</a:t>
            </a:r>
          </a:p>
          <a:p>
            <a:pPr lvl="1"/>
            <a:r>
              <a:rPr lang="en-US" sz="1800" dirty="0" err="1" smtClean="0">
                <a:latin typeface="Century Gothic" charset="0"/>
                <a:cs typeface="Century Gothic" charset="0"/>
              </a:rPr>
              <a:t>Interop</a:t>
            </a:r>
            <a:endParaRPr lang="en-US" sz="1800" dirty="0" smtClean="0">
              <a:latin typeface="Century Gothic" charset="0"/>
              <a:cs typeface="Century Gothic" charset="0"/>
            </a:endParaRPr>
          </a:p>
          <a:p>
            <a:pPr lvl="1"/>
            <a:r>
              <a:rPr lang="en-US" sz="1800" dirty="0" smtClean="0">
                <a:latin typeface="Century Gothic" charset="0"/>
                <a:cs typeface="Century Gothic" charset="0"/>
              </a:rPr>
              <a:t>CANTO</a:t>
            </a:r>
          </a:p>
          <a:p>
            <a:pPr lvl="1"/>
            <a:r>
              <a:rPr lang="en-US" sz="1800" dirty="0" smtClean="0">
                <a:latin typeface="Century Gothic" charset="0"/>
                <a:cs typeface="Century Gothic" charset="0"/>
              </a:rPr>
              <a:t>FOSE </a:t>
            </a:r>
          </a:p>
          <a:p>
            <a:pPr lvl="1"/>
            <a:r>
              <a:rPr lang="en-US" sz="1800" dirty="0" err="1" smtClean="0">
                <a:latin typeface="Century Gothic" charset="0"/>
                <a:cs typeface="Century Gothic" charset="0"/>
              </a:rPr>
              <a:t>HostingCON</a:t>
            </a:r>
            <a:endParaRPr lang="en-US" sz="1800" dirty="0" smtClean="0">
              <a:latin typeface="Century Gothic" charset="0"/>
              <a:cs typeface="Century Gothic" charset="0"/>
            </a:endParaRPr>
          </a:p>
        </p:txBody>
      </p:sp>
      <p:pic>
        <p:nvPicPr>
          <p:cNvPr id="4" name="Picture 3" descr="IMG_00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772" y="228600"/>
            <a:ext cx="276633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44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9144000" cy="1323975"/>
          </a:xfrm>
        </p:spPr>
        <p:txBody>
          <a:bodyPr/>
          <a:lstStyle/>
          <a:p>
            <a:pPr eaLnBrk="1" hangingPunct="1"/>
            <a:r>
              <a:rPr lang="en-US" dirty="0">
                <a:latin typeface="Century Gothic" charset="0"/>
                <a:cs typeface="Century Gothic" charset="0"/>
              </a:rPr>
              <a:t>Upcoming ARIN Meetings</a:t>
            </a:r>
          </a:p>
        </p:txBody>
      </p:sp>
      <p:pic>
        <p:nvPicPr>
          <p:cNvPr id="3174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6763" y="1981200"/>
            <a:ext cx="3092450" cy="2028825"/>
          </a:xfrm>
          <a:noFill/>
        </p:spPr>
      </p:pic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81200"/>
            <a:ext cx="28194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019175" y="4210050"/>
            <a:ext cx="2490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/>
              <a:t>Network Sponsor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5738813" y="4210050"/>
            <a:ext cx="2490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/>
              <a:t>Network Sponsor</a:t>
            </a:r>
          </a:p>
        </p:txBody>
      </p:sp>
      <p:pic>
        <p:nvPicPr>
          <p:cNvPr id="3175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4662488"/>
            <a:ext cx="16573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4662488"/>
            <a:ext cx="19526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5" descr="C:\Documents and Settings\leslien\Local Settings\Temporary Internet Files\Content.IE5\P9WIMAOI\MPj0439536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524000"/>
            <a:ext cx="62484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3357562" cy="10461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entury Gothic" charset="0"/>
              </a:rPr>
              <a:t>2011 Focus</a:t>
            </a:r>
            <a:endParaRPr lang="en-US" dirty="0">
              <a:latin typeface="Century Gothic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58775" y="1219200"/>
            <a:ext cx="8172450" cy="5062539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Font typeface="Arial"/>
              <a:buChar char="•"/>
              <a:defRPr/>
            </a:pPr>
            <a:r>
              <a:rPr lang="en-US" b="1" dirty="0" smtClean="0">
                <a:latin typeface="Century Gothic" pitchFamily="-109" charset="0"/>
                <a:ea typeface="Century Gothic" pitchFamily="-109" charset="0"/>
                <a:cs typeface="Century Gothic" pitchFamily="-109" charset="0"/>
              </a:rPr>
              <a:t>IPv4 Depletion &amp; IPv6 Uptake </a:t>
            </a:r>
          </a:p>
          <a:p>
            <a:pPr marL="742950" lvl="2" indent="-342900">
              <a:defRPr/>
            </a:pPr>
            <a:r>
              <a:rPr lang="en-US" dirty="0">
                <a:latin typeface="Century Gothic" pitchFamily="-109" charset="0"/>
                <a:ea typeface="Century Gothic" pitchFamily="-109" charset="0"/>
                <a:cs typeface="Century Gothic" pitchFamily="-109" charset="0"/>
              </a:rPr>
              <a:t>Developing, adapting, and improving processes and procedures</a:t>
            </a:r>
          </a:p>
          <a:p>
            <a:pPr marL="742950" lvl="2" indent="-342900">
              <a:defRPr/>
            </a:pPr>
            <a:r>
              <a:rPr lang="en-US" dirty="0">
                <a:latin typeface="Century Gothic" pitchFamily="-109" charset="0"/>
                <a:ea typeface="Century Gothic" pitchFamily="-109" charset="0"/>
                <a:cs typeface="Century Gothic" pitchFamily="-109" charset="0"/>
              </a:rPr>
              <a:t>Working hard to keep pace with increased v6 requests and more complex v4 and transfer </a:t>
            </a:r>
            <a:r>
              <a:rPr lang="en-US" dirty="0" smtClean="0">
                <a:latin typeface="Century Gothic" pitchFamily="-109" charset="0"/>
                <a:ea typeface="Century Gothic" pitchFamily="-109" charset="0"/>
                <a:cs typeface="Century Gothic" pitchFamily="-109" charset="0"/>
              </a:rPr>
              <a:t>requests</a:t>
            </a:r>
          </a:p>
          <a:p>
            <a:pPr marL="742950" lvl="2" indent="-342900">
              <a:defRPr/>
            </a:pPr>
            <a:r>
              <a:rPr lang="en-US" dirty="0" smtClean="0">
                <a:latin typeface="Century Gothic" pitchFamily="-109" charset="0"/>
                <a:ea typeface="Century Gothic" pitchFamily="-109" charset="0"/>
                <a:cs typeface="Century Gothic" pitchFamily="-109" charset="0"/>
              </a:rPr>
              <a:t>Continue IPv6 outreach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en-US" sz="2800" b="1" dirty="0" smtClean="0">
                <a:latin typeface="Century Gothic" pitchFamily="-109" charset="0"/>
                <a:ea typeface="Century Gothic" pitchFamily="-109" charset="0"/>
                <a:cs typeface="Century Gothic" pitchFamily="-109" charset="0"/>
              </a:rPr>
              <a:t>Implementation of new </a:t>
            </a:r>
            <a:r>
              <a:rPr lang="en-US" sz="2800" b="1" dirty="0">
                <a:latin typeface="Century Gothic" pitchFamily="-109" charset="0"/>
                <a:ea typeface="Century Gothic" pitchFamily="-109" charset="0"/>
                <a:cs typeface="Century Gothic" pitchFamily="-109" charset="0"/>
              </a:rPr>
              <a:t>p</a:t>
            </a:r>
            <a:r>
              <a:rPr lang="en-US" sz="2800" b="1" dirty="0" smtClean="0">
                <a:latin typeface="Century Gothic" pitchFamily="-109" charset="0"/>
                <a:ea typeface="Century Gothic" pitchFamily="-109" charset="0"/>
                <a:cs typeface="Century Gothic" pitchFamily="-109" charset="0"/>
              </a:rPr>
              <a:t>olicies and </a:t>
            </a:r>
            <a:r>
              <a:rPr lang="en-US" sz="2800" b="1" dirty="0">
                <a:latin typeface="Century Gothic" pitchFamily="-109" charset="0"/>
                <a:ea typeface="Century Gothic" pitchFamily="-109" charset="0"/>
                <a:cs typeface="Century Gothic" pitchFamily="-109" charset="0"/>
              </a:rPr>
              <a:t>s</a:t>
            </a:r>
            <a:r>
              <a:rPr lang="en-US" sz="2800" b="1" dirty="0" smtClean="0">
                <a:latin typeface="Century Gothic" pitchFamily="-109" charset="0"/>
                <a:ea typeface="Century Gothic" pitchFamily="-109" charset="0"/>
                <a:cs typeface="Century Gothic" pitchFamily="-109" charset="0"/>
              </a:rPr>
              <a:t>ervices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en-US" sz="2800" b="1" dirty="0"/>
              <a:t>Continue development and integration of web-based system (ARIN Online</a:t>
            </a:r>
            <a:r>
              <a:rPr lang="en-US" sz="2800" b="1" dirty="0" smtClean="0"/>
              <a:t>)</a:t>
            </a:r>
          </a:p>
          <a:p>
            <a:r>
              <a:rPr lang="en-US" sz="2800" b="1" dirty="0"/>
              <a:t>DNSSEC and </a:t>
            </a:r>
            <a:r>
              <a:rPr lang="en-US" sz="2800" b="1" dirty="0" smtClean="0"/>
              <a:t>RPKI deployment</a:t>
            </a:r>
            <a:endParaRPr lang="en-US" sz="2800" b="1" dirty="0"/>
          </a:p>
          <a:p>
            <a:r>
              <a:rPr lang="en-US" sz="2800" b="1" dirty="0"/>
              <a:t>Continue participation in Internet Governance forums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defRPr/>
            </a:pPr>
            <a:endParaRPr lang="en-US" sz="2800" b="1" dirty="0"/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defRPr/>
            </a:pPr>
            <a:endParaRPr lang="en-US" sz="2800" b="1" dirty="0" smtClean="0">
              <a:latin typeface="Century Gothic" pitchFamily="-109" charset="0"/>
              <a:ea typeface="Century Gothic" pitchFamily="-109" charset="0"/>
              <a:cs typeface="Century Gothic" pitchFamily="-109" charset="0"/>
            </a:endParaRP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defRPr/>
            </a:pPr>
            <a:endParaRPr lang="en-US" sz="2800" b="1" dirty="0" smtClean="0">
              <a:latin typeface="Century Gothic" pitchFamily="-109" charset="0"/>
              <a:ea typeface="Century Gothic" pitchFamily="-109" charset="0"/>
              <a:cs typeface="Century Gothic" pitchFamily="-109" charset="0"/>
            </a:endParaRP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defRPr/>
            </a:pPr>
            <a:endParaRPr lang="en-US" sz="2800" b="1" dirty="0" smtClean="0">
              <a:latin typeface="Century Gothic" pitchFamily="-109" charset="0"/>
              <a:ea typeface="Century Gothic" pitchFamily="-109" charset="0"/>
              <a:cs typeface="Century Gothic" pitchFamily="-109" charset="0"/>
            </a:endParaRPr>
          </a:p>
          <a:p>
            <a:pPr eaLnBrk="1" hangingPunct="1">
              <a:spcAft>
                <a:spcPts val="1200"/>
              </a:spcAft>
              <a:defRPr/>
            </a:pPr>
            <a:endParaRPr lang="en-US" sz="2800" b="1" dirty="0" smtClean="0">
              <a:latin typeface="Century Gothic" pitchFamily="-109" charset="0"/>
              <a:ea typeface="Century Gothic" pitchFamily="-109" charset="0"/>
              <a:cs typeface="Century Gothic" pitchFamily="-109" charset="0"/>
            </a:endParaRPr>
          </a:p>
          <a:p>
            <a:pPr eaLnBrk="1" hangingPunct="1">
              <a:spcAft>
                <a:spcPts val="1200"/>
              </a:spcAft>
              <a:defRPr/>
            </a:pPr>
            <a:endParaRPr lang="en-US" sz="2800" b="1" dirty="0" smtClean="0">
              <a:latin typeface="Century Gothic" pitchFamily="-109" charset="0"/>
              <a:ea typeface="Century Gothic" pitchFamily="-109" charset="0"/>
              <a:cs typeface="Century Gothic" pitchFamily="-109" charset="0"/>
            </a:endParaRPr>
          </a:p>
          <a:p>
            <a:pPr eaLnBrk="1" hangingPunct="1">
              <a:spcAft>
                <a:spcPts val="1200"/>
              </a:spcAft>
              <a:defRPr/>
            </a:pPr>
            <a:endParaRPr lang="en-US" sz="2800" dirty="0" smtClean="0">
              <a:latin typeface="Century Gothic" pitchFamily="-109" charset="0"/>
              <a:ea typeface="Century Gothic" pitchFamily="-109" charset="0"/>
              <a:cs typeface="Century Gothic" pitchFamily="-109" charset="0"/>
            </a:endParaRPr>
          </a:p>
          <a:p>
            <a:pPr eaLnBrk="1" hangingPunct="1">
              <a:spcAft>
                <a:spcPts val="1200"/>
              </a:spcAft>
              <a:defRPr/>
            </a:pPr>
            <a:endParaRPr lang="en-US" dirty="0" smtClean="0">
              <a:latin typeface="Century Gothic" pitchFamily="-109" charset="0"/>
              <a:ea typeface="Century Gothic" pitchFamily="-109" charset="0"/>
              <a:cs typeface="Century Gothic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843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467600" cy="567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8" name="TextBox 1"/>
          <p:cNvSpPr txBox="1">
            <a:spLocks noChangeArrowheads="1"/>
          </p:cNvSpPr>
          <p:nvPr/>
        </p:nvSpPr>
        <p:spPr bwMode="auto">
          <a:xfrm>
            <a:off x="533400" y="5911850"/>
            <a:ext cx="3382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</a:rPr>
              <a:t>**Feb 3, 2011- IANA depletion</a:t>
            </a:r>
          </a:p>
        </p:txBody>
      </p:sp>
    </p:spTree>
    <p:extLst>
      <p:ext uri="{BB962C8B-B14F-4D97-AF65-F5344CB8AC3E}">
        <p14:creationId xmlns:p14="http://schemas.microsoft.com/office/powerpoint/2010/main" val="2263112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28600"/>
            <a:ext cx="741123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469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7315200" cy="574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6" name="TextBox 2"/>
          <p:cNvSpPr txBox="1">
            <a:spLocks noChangeArrowheads="1"/>
          </p:cNvSpPr>
          <p:nvPr/>
        </p:nvSpPr>
        <p:spPr bwMode="auto">
          <a:xfrm>
            <a:off x="533400" y="5911850"/>
            <a:ext cx="3382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</a:rPr>
              <a:t>**Feb 3, 2011- IANA depletion</a:t>
            </a:r>
          </a:p>
        </p:txBody>
      </p:sp>
    </p:spTree>
    <p:extLst>
      <p:ext uri="{BB962C8B-B14F-4D97-AF65-F5344CB8AC3E}">
        <p14:creationId xmlns:p14="http://schemas.microsoft.com/office/powerpoint/2010/main" val="951611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4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1"/>
            <a:ext cx="680893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572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58975"/>
            <a:ext cx="6296025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4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9144000" cy="846137"/>
          </a:xfrm>
        </p:spPr>
        <p:txBody>
          <a:bodyPr/>
          <a:lstStyle/>
          <a:p>
            <a:r>
              <a:rPr lang="en-US" sz="4000" b="1" dirty="0">
                <a:latin typeface="Century Gothic" charset="0"/>
                <a:ea typeface="ＭＳ Ｐゴシック" charset="0"/>
                <a:cs typeface="ＭＳ Ｐゴシック" charset="0"/>
              </a:rPr>
              <a:t>IPv4 </a:t>
            </a:r>
            <a:r>
              <a:rPr lang="en-US" sz="4000" b="1" dirty="0" smtClean="0">
                <a:latin typeface="Century Gothic" charset="0"/>
                <a:ea typeface="ＭＳ Ｐゴシック" charset="0"/>
                <a:cs typeface="ＭＳ Ｐゴシック" charset="0"/>
              </a:rPr>
              <a:t>vs. </a:t>
            </a:r>
            <a:r>
              <a:rPr lang="en-US" sz="4000" b="1" dirty="0">
                <a:latin typeface="Century Gothic" charset="0"/>
                <a:ea typeface="ＭＳ Ｐゴシック" charset="0"/>
                <a:cs typeface="ＭＳ Ｐゴシック" charset="0"/>
              </a:rPr>
              <a:t>IPv6 Subscribers</a:t>
            </a:r>
          </a:p>
        </p:txBody>
      </p:sp>
      <p:sp>
        <p:nvSpPr>
          <p:cNvPr id="131075" name="Content Placeholder 2"/>
          <p:cNvSpPr>
            <a:spLocks noGrp="1"/>
          </p:cNvSpPr>
          <p:nvPr>
            <p:ph idx="4294967295"/>
          </p:nvPr>
        </p:nvSpPr>
        <p:spPr>
          <a:xfrm>
            <a:off x="1066800" y="1168400"/>
            <a:ext cx="7302500" cy="876300"/>
          </a:xfrm>
        </p:spPr>
        <p:txBody>
          <a:bodyPr/>
          <a:lstStyle/>
          <a:p>
            <a:r>
              <a:rPr lang="en-US" sz="2800">
                <a:latin typeface="Century Gothic" charset="0"/>
                <a:ea typeface="ＭＳ Ｐゴシック" charset="0"/>
                <a:cs typeface="Century Gothic" charset="0"/>
              </a:rPr>
              <a:t>3,711 IPv4 </a:t>
            </a:r>
            <a:r>
              <a:rPr lang="en-US" sz="2800">
                <a:latin typeface="Century Gothic" charset="0"/>
                <a:ea typeface="ＭＳ Ｐゴシック" charset="0"/>
                <a:cs typeface="ＭＳ Ｐゴシック" charset="0"/>
              </a:rPr>
              <a:t>ISP subscribers today</a:t>
            </a:r>
          </a:p>
          <a:p>
            <a:pPr lvl="1"/>
            <a:r>
              <a:rPr lang="en-US" sz="1600">
                <a:latin typeface="Century Gothic" charset="0"/>
                <a:ea typeface="ＭＳ Ｐゴシック" charset="0"/>
                <a:cs typeface="Century Gothic" charset="0"/>
              </a:rPr>
              <a:t>2,478 (67%) do not have an IPv6 allocation.</a:t>
            </a:r>
            <a:endParaRPr lang="en-US">
              <a:latin typeface="Century Gothic" charset="0"/>
              <a:ea typeface="ＭＳ Ｐゴシック" charset="0"/>
              <a:cs typeface="Century Gothic" charset="0"/>
            </a:endParaRPr>
          </a:p>
          <a:p>
            <a:pPr>
              <a:buFont typeface="Arial" charset="0"/>
              <a:buNone/>
            </a:pPr>
            <a:endParaRPr lang="en-US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1076" name="TextBox 1"/>
          <p:cNvSpPr txBox="1">
            <a:spLocks noChangeArrowheads="1"/>
          </p:cNvSpPr>
          <p:nvPr/>
        </p:nvSpPr>
        <p:spPr bwMode="auto">
          <a:xfrm>
            <a:off x="533400" y="579120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*as of Aug 1, 2011</a:t>
            </a:r>
          </a:p>
        </p:txBody>
      </p:sp>
    </p:spTree>
    <p:extLst>
      <p:ext uri="{BB962C8B-B14F-4D97-AF65-F5344CB8AC3E}">
        <p14:creationId xmlns:p14="http://schemas.microsoft.com/office/powerpoint/2010/main" val="1561420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3012" name="Group 3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1997797"/>
              </p:ext>
            </p:extLst>
          </p:nvPr>
        </p:nvGraphicFramePr>
        <p:xfrm>
          <a:off x="381000" y="457200"/>
          <a:ext cx="8159750" cy="5181600"/>
        </p:xfrm>
        <a:graphic>
          <a:graphicData uri="http://schemas.openxmlformats.org/drawingml/2006/table">
            <a:tbl>
              <a:tblPr/>
              <a:tblGrid>
                <a:gridCol w="3686924"/>
                <a:gridCol w="2842870"/>
                <a:gridCol w="1629956"/>
              </a:tblGrid>
              <a:tr h="15154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FCC00"/>
                        </a:buClr>
                        <a:buSzPct val="75000"/>
                        <a:buFont typeface="Wingdings 2" charset="0"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Century Gothic" charset="0"/>
                          <a:ea typeface="ＭＳ Ｐゴシック" charset="0"/>
                          <a:cs typeface="Arial" charset="0"/>
                        </a:rPr>
                        <a:t>Recovered Resources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FCC00"/>
                        </a:buClr>
                        <a:buSzPct val="75000"/>
                        <a:buFont typeface="Wingdings 2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Century Gothic" charset="0"/>
                          <a:ea typeface="ＭＳ Ｐゴシック" charset="0"/>
                          <a:cs typeface="Arial" charset="0"/>
                        </a:rPr>
                        <a:t>1 Jan 2005 – 15 August 2011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Century Gothic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511" marR="84511" marT="42463" marB="4246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0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FCC00"/>
                        </a:buClr>
                        <a:buSzPct val="75000"/>
                        <a:buFont typeface="Wingdings 2" charset="0"/>
                        <a:buNone/>
                        <a:tabLst/>
                      </a:pP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Century Gothic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511" marR="84511" marT="42463" marB="4246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FCC00"/>
                        </a:buClr>
                        <a:buSzPct val="75000"/>
                        <a:buFont typeface="Wingdings 2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Century Gothic" charset="0"/>
                          <a:ea typeface="ＭＳ Ｐゴシック" charset="0"/>
                          <a:cs typeface="Arial" charset="0"/>
                        </a:rPr>
                        <a:t>/16 equivalents</a:t>
                      </a:r>
                    </a:p>
                  </a:txBody>
                  <a:tcPr marL="84511" marR="84511" marT="42463" marB="424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FCC00"/>
                        </a:buClr>
                        <a:buSzPct val="75000"/>
                        <a:buFont typeface="Wingdings 2" charset="0"/>
                        <a:buNone/>
                        <a:tabLst/>
                      </a:pPr>
                      <a:r>
                        <a:rPr kumimoji="0" 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Century Gothic" charset="0"/>
                          <a:ea typeface="ＭＳ Ｐゴシック" charset="0"/>
                          <a:cs typeface="Arial" charset="0"/>
                        </a:rPr>
                        <a:t>ASNs</a:t>
                      </a:r>
                    </a:p>
                  </a:txBody>
                  <a:tcPr marL="84511" marR="84511" marT="42463" marB="424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7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FCC00"/>
                        </a:buClr>
                        <a:buSzPct val="75000"/>
                        <a:buFont typeface="Wingdings 2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Century Gothic" charset="0"/>
                          <a:ea typeface="ＭＳ Ｐゴシック" charset="0"/>
                          <a:cs typeface="Arial" charset="0"/>
                        </a:rPr>
                        <a:t>Voluntary Returns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Century Gothic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511" marR="84511" marT="42463" marB="4246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FCC00"/>
                        </a:buClr>
                        <a:buSzPct val="75000"/>
                        <a:buFont typeface="Wingdings 2" charset="0"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Century Gothic" charset="0"/>
                          <a:ea typeface="ＭＳ Ｐゴシック" charset="0"/>
                          <a:cs typeface="Arial" charset="0"/>
                        </a:rPr>
                        <a:t>459.87</a:t>
                      </a: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Century Gothic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511" marR="84511" marT="42463" marB="424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FCC00"/>
                        </a:buClr>
                        <a:buSzPct val="75000"/>
                        <a:buFont typeface="Wingdings 2" charset="0"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Century Gothic" charset="0"/>
                          <a:ea typeface="ＭＳ Ｐゴシック" charset="0"/>
                          <a:cs typeface="Arial" charset="0"/>
                        </a:rPr>
                        <a:t>1,590</a:t>
                      </a: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Century Gothic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511" marR="84511" marT="42463" marB="424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7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FCC00"/>
                        </a:buClr>
                        <a:buSzPct val="75000"/>
                        <a:buFont typeface="Wingdings 2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Century Gothic" charset="0"/>
                          <a:ea typeface="ＭＳ Ｐゴシック" charset="0"/>
                          <a:cs typeface="Arial" charset="0"/>
                        </a:rPr>
                        <a:t>Non-payment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Century Gothic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511" marR="84511" marT="42463" marB="4246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FCC00"/>
                        </a:buClr>
                        <a:buSzPct val="75000"/>
                        <a:buFont typeface="Wingdings 2" charset="0"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Century Gothic" charset="0"/>
                          <a:ea typeface="ＭＳ Ｐゴシック" charset="0"/>
                          <a:cs typeface="Arial" charset="0"/>
                        </a:rPr>
                        <a:t>120.99</a:t>
                      </a: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Century Gothic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511" marR="84511" marT="42463" marB="424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FCC00"/>
                        </a:buClr>
                        <a:buSzPct val="75000"/>
                        <a:buFont typeface="Wingdings 2" charset="0"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Century Gothic" charset="0"/>
                          <a:ea typeface="ＭＳ Ｐゴシック" charset="0"/>
                          <a:cs typeface="Arial" charset="0"/>
                        </a:rPr>
                        <a:t>4,665</a:t>
                      </a: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Century Gothic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511" marR="84511" marT="42463" marB="424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0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FCC00"/>
                        </a:buClr>
                        <a:buSzPct val="75000"/>
                        <a:buFont typeface="Wingdings 2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Century Gothic" charset="0"/>
                          <a:ea typeface="ＭＳ Ｐゴシック" charset="0"/>
                          <a:cs typeface="Arial" charset="0"/>
                        </a:rPr>
                        <a:t>Fraud, misappropriation, business dissolution</a:t>
                      </a:r>
                    </a:p>
                  </a:txBody>
                  <a:tcPr marL="84511" marR="84511" marT="42463" marB="4246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FCC00"/>
                        </a:buClr>
                        <a:buSzPct val="75000"/>
                        <a:buFont typeface="Wingdings 2" charset="0"/>
                        <a:buNone/>
                        <a:tabLst/>
                      </a:pPr>
                      <a:r>
                        <a:rPr kumimoji="0" 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Century Gothic" charset="0"/>
                          <a:ea typeface="ＭＳ Ｐゴシック" charset="0"/>
                          <a:cs typeface="Arial" charset="0"/>
                        </a:rPr>
                        <a:t>7.06</a:t>
                      </a:r>
                    </a:p>
                  </a:txBody>
                  <a:tcPr marL="84511" marR="84511" marT="42463" marB="424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FCC00"/>
                        </a:buClr>
                        <a:buSzPct val="75000"/>
                        <a:buFont typeface="Wingdings 2" charset="0"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Century Gothic" charset="0"/>
                          <a:ea typeface="ＭＳ Ｐゴシック" charset="0"/>
                          <a:cs typeface="Arial" charset="0"/>
                        </a:rPr>
                        <a:t>15</a:t>
                      </a:r>
                    </a:p>
                  </a:txBody>
                  <a:tcPr marL="84511" marR="84511" marT="42463" marB="424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372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1020762"/>
          </a:xfrm>
        </p:spPr>
        <p:txBody>
          <a:bodyPr/>
          <a:lstStyle/>
          <a:p>
            <a:r>
              <a:rPr lang="en-US" dirty="0" smtClean="0">
                <a:latin typeface="Century Gothic" charset="0"/>
                <a:cs typeface="Century Gothic" charset="0"/>
              </a:rPr>
              <a:t>Recently Implemented Policy</a:t>
            </a:r>
            <a:endParaRPr lang="en-US" dirty="0" smtClean="0">
              <a:solidFill>
                <a:srgbClr val="0000FF"/>
              </a:solidFill>
              <a:latin typeface="Century Gothic" charset="0"/>
              <a:cs typeface="Century Gothic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534400" cy="5486400"/>
          </a:xfrm>
        </p:spPr>
        <p:txBody>
          <a:bodyPr/>
          <a:lstStyle/>
          <a:p>
            <a:pPr>
              <a:buNone/>
            </a:pPr>
            <a:r>
              <a:rPr lang="en-US" sz="2400" dirty="0">
                <a:solidFill>
                  <a:srgbClr val="0000FF"/>
                </a:solidFill>
                <a:latin typeface="Century Gothic" charset="0"/>
                <a:cs typeface="Century Gothic" charset="0"/>
              </a:rPr>
              <a:t>ARIN-2010-14:</a:t>
            </a:r>
            <a:r>
              <a:rPr lang="en-US" sz="2400" b="1" dirty="0">
                <a:latin typeface="Century Gothic" charset="0"/>
                <a:cs typeface="Century Gothic" charset="0"/>
              </a:rPr>
              <a:t> Standardize IP Reassignment Registration Requirements</a:t>
            </a:r>
          </a:p>
          <a:p>
            <a:pPr lvl="1"/>
            <a:r>
              <a:rPr lang="en-US" sz="2000" dirty="0" smtClean="0">
                <a:latin typeface="Century Gothic" charset="0"/>
                <a:cs typeface="Century Gothic" charset="0"/>
              </a:rPr>
              <a:t>Expands the </a:t>
            </a:r>
            <a:r>
              <a:rPr lang="en-US" sz="2000" dirty="0">
                <a:latin typeface="Century Gothic" charset="0"/>
                <a:cs typeface="Century Gothic" charset="0"/>
              </a:rPr>
              <a:t>“cable IPv4 allocation policy” to all ISPs with residential/DHCP-type customers (lowers utilization threshold, increases utilization information requirements</a:t>
            </a:r>
            <a:r>
              <a:rPr lang="en-US" sz="2000" dirty="0" smtClean="0">
                <a:latin typeface="Century Gothic" charset="0"/>
                <a:cs typeface="Century Gothic" charset="0"/>
              </a:rPr>
              <a:t>)</a:t>
            </a:r>
            <a:endParaRPr lang="en-US" sz="2000" dirty="0">
              <a:latin typeface="Century Gothic" charset="0"/>
              <a:cs typeface="Century Gothic" charset="0"/>
            </a:endParaRPr>
          </a:p>
          <a:p>
            <a:pPr lvl="1"/>
            <a:r>
              <a:rPr lang="en-US" sz="2000" u="sng" dirty="0">
                <a:latin typeface="Century Gothic" charset="0"/>
                <a:cs typeface="Century Gothic" charset="0"/>
              </a:rPr>
              <a:t>Requires SWIP for /64 and larger static </a:t>
            </a:r>
            <a:r>
              <a:rPr lang="en-US" sz="2000" u="sng" dirty="0" smtClean="0">
                <a:latin typeface="Century Gothic" charset="0"/>
                <a:cs typeface="Century Gothic" charset="0"/>
              </a:rPr>
              <a:t>reassignments</a:t>
            </a:r>
          </a:p>
          <a:p>
            <a:endParaRPr lang="en-US" sz="2400" dirty="0">
              <a:latin typeface="Century Gothic" charset="0"/>
              <a:cs typeface="Century Gothic" charset="0"/>
            </a:endParaRPr>
          </a:p>
          <a:p>
            <a:pPr marL="514350" indent="-457200"/>
            <a:endParaRPr lang="en-US" dirty="0" smtClean="0">
              <a:latin typeface="Century Gothic" charset="0"/>
              <a:cs typeface="Century Gothic" charset="0"/>
            </a:endParaRPr>
          </a:p>
          <a:p>
            <a:pPr>
              <a:buNone/>
            </a:pPr>
            <a:endParaRPr lang="en-US" dirty="0" smtClean="0">
              <a:latin typeface="Century Gothic" charset="0"/>
              <a:cs typeface="Century Gothic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5658</TotalTime>
  <Words>663</Words>
  <Application>Microsoft Macintosh PowerPoint</Application>
  <PresentationFormat>On-screen Show (4:3)</PresentationFormat>
  <Paragraphs>124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ARIN Update</vt:lpstr>
      <vt:lpstr>2011 Focus</vt:lpstr>
      <vt:lpstr>PowerPoint Presentation</vt:lpstr>
      <vt:lpstr>PowerPoint Presentation</vt:lpstr>
      <vt:lpstr>PowerPoint Presentation</vt:lpstr>
      <vt:lpstr>PowerPoint Presentation</vt:lpstr>
      <vt:lpstr>IPv4 vs. IPv6 Subscribers</vt:lpstr>
      <vt:lpstr>PowerPoint Presentation</vt:lpstr>
      <vt:lpstr>Recently Implemented Policy</vt:lpstr>
      <vt:lpstr>Adopted/to be Implemented</vt:lpstr>
      <vt:lpstr>Current Proposals</vt:lpstr>
      <vt:lpstr>Proposal Highlights</vt:lpstr>
      <vt:lpstr>Highlights (cont.)</vt:lpstr>
      <vt:lpstr>Public Facing Development Efforts</vt:lpstr>
      <vt:lpstr>2011 Outreach Events</vt:lpstr>
      <vt:lpstr>Upcoming ARIN Meetings</vt:lpstr>
      <vt:lpstr>PowerPoint Presentation</vt:lpstr>
    </vt:vector>
  </TitlesOfParts>
  <Company>ARIN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lawsonp</dc:creator>
  <cp:lastModifiedBy>Einar Bohlin</cp:lastModifiedBy>
  <cp:revision>676</cp:revision>
  <cp:lastPrinted>2011-08-17T19:42:18Z</cp:lastPrinted>
  <dcterms:created xsi:type="dcterms:W3CDTF">2010-08-27T00:30:51Z</dcterms:created>
  <dcterms:modified xsi:type="dcterms:W3CDTF">2011-08-18T22:17:57Z</dcterms:modified>
</cp:coreProperties>
</file>