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64" r:id="rId4"/>
    <p:sldMasterId id="2147483672" r:id="rId5"/>
  </p:sldMasterIdLst>
  <p:notesMasterIdLst>
    <p:notesMasterId r:id="rId14"/>
  </p:notesMasterIdLst>
  <p:handoutMasterIdLst>
    <p:handoutMasterId r:id="rId15"/>
  </p:handoutMasterIdLst>
  <p:sldIdLst>
    <p:sldId id="256" r:id="rId6"/>
    <p:sldId id="271" r:id="rId7"/>
    <p:sldId id="273" r:id="rId8"/>
    <p:sldId id="269" r:id="rId9"/>
    <p:sldId id="274" r:id="rId10"/>
    <p:sldId id="275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90" autoAdjust="0"/>
  </p:normalViewPr>
  <p:slideViewPr>
    <p:cSldViewPr snapToObjects="1">
      <p:cViewPr>
        <p:scale>
          <a:sx n="100" d="100"/>
          <a:sy n="100" d="100"/>
        </p:scale>
        <p:origin x="-1344" y="-80"/>
      </p:cViewPr>
      <p:guideLst>
        <p:guide orient="horz" pos="1008"/>
        <p:guide pos="19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2" d="100"/>
          <a:sy n="82" d="100"/>
        </p:scale>
        <p:origin x="-247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484FF-041B-B945-AE19-AC28C9EC0FFD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0E357-EB87-0A43-931A-E6A4480F7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71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DB7AD-94D1-5F43-89D0-DF40BED8C7A7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2DA71-E854-B94C-AD29-AF3FC9017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97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none" dirty="0" smtClean="0"/>
              <a:t>Key KPIs and targets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Area                          KPI                                                                                Target</a:t>
            </a:r>
          </a:p>
          <a:p>
            <a:r>
              <a:rPr lang="en-US" dirty="0" smtClean="0"/>
              <a:t>IETF Transparency      Requester always knows the status of the request               100%</a:t>
            </a:r>
            <a:br>
              <a:rPr lang="en-US" dirty="0" smtClean="0"/>
            </a:br>
            <a:r>
              <a:rPr lang="en-US" dirty="0" smtClean="0"/>
              <a:t>IETF Reporting           Deliver monthly reports on time                                         100%</a:t>
            </a:r>
            <a:br>
              <a:rPr lang="en-US" dirty="0" smtClean="0"/>
            </a:br>
            <a:r>
              <a:rPr lang="en-US" dirty="0" smtClean="0"/>
              <a:t>Root Zone Accuracy    Is the request implemented perfectly?                                100%</a:t>
            </a:r>
          </a:p>
          <a:p>
            <a:r>
              <a:rPr lang="en-US" dirty="0" smtClean="0"/>
              <a:t>RIRs Timeliness</a:t>
            </a:r>
            <a:r>
              <a:rPr lang="en-US" baseline="0" dirty="0" smtClean="0"/>
              <a:t> &amp;</a:t>
            </a:r>
          </a:p>
          <a:p>
            <a:r>
              <a:rPr lang="en-US" baseline="0" dirty="0" smtClean="0"/>
              <a:t>   Process Quality        </a:t>
            </a:r>
            <a:r>
              <a:rPr lang="en-US" dirty="0" smtClean="0"/>
              <a:t>Number of iterations with the RIR                                       2 or fewer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2DA71-E854-B94C-AD29-AF3FC9017B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79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 requests were processed through RZM. This involves completed, administratively closed and withdrawn requests for data changes, name server changes, DS records changes and </a:t>
            </a:r>
            <a:r>
              <a:rPr lang="en-US" dirty="0" err="1" smtClean="0"/>
              <a:t>redelegations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Currently open requests in RZM: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2DA71-E854-B94C-AD29-AF3FC9017B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7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org to achieve </a:t>
            </a:r>
            <a:r>
              <a:rPr lang="en-US" dirty="0" err="1" smtClean="0"/>
              <a:t>SysTrust</a:t>
            </a:r>
            <a:r>
              <a:rPr lang="en-US" dirty="0" smtClean="0"/>
              <a:t> accreditation for DNSSEC</a:t>
            </a:r>
          </a:p>
          <a:p>
            <a:endParaRPr lang="en-US" dirty="0" smtClean="0"/>
          </a:p>
          <a:p>
            <a:r>
              <a:rPr lang="en-US" dirty="0" smtClean="0"/>
              <a:t>The overall SLA target agreed</a:t>
            </a:r>
            <a:r>
              <a:rPr lang="en-US" baseline="0" dirty="0" smtClean="0"/>
              <a:t> </a:t>
            </a:r>
            <a:r>
              <a:rPr lang="en-US" dirty="0" smtClean="0"/>
              <a:t>with</a:t>
            </a:r>
            <a:r>
              <a:rPr lang="en-US" baseline="0" dirty="0" smtClean="0"/>
              <a:t> the IETF is for 95% of requests to be completed within the agreed timeframe. We have not only hit the target we have exceeded it (98%) on more than one occasion.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MCAST.NET is the domain used to</a:t>
            </a:r>
            <a:r>
              <a:rPr lang="en-US" baseline="0" dirty="0" smtClean="0"/>
              <a:t> give some IPv4 multicast assignments DNS names. In order to improve the resilience of the zone, it was </a:t>
            </a:r>
            <a:r>
              <a:rPr lang="en-US" baseline="0" dirty="0" err="1" smtClean="0"/>
              <a:t>redelegated</a:t>
            </a:r>
            <a:r>
              <a:rPr lang="en-US" baseline="0" dirty="0" smtClean="0"/>
              <a:t> to a set of nameservers managed by ICANN’s DNS Ops group and signed with DNSSEC. Separately from this, Leo and Joe have been working with Peter Koch (DENIC) on an I-D (draft-</a:t>
            </a:r>
            <a:r>
              <a:rPr lang="en-US" baseline="0" dirty="0" err="1" smtClean="0"/>
              <a:t>ietf</a:t>
            </a:r>
            <a:r>
              <a:rPr lang="en-US" baseline="0" dirty="0" smtClean="0"/>
              <a:t>-</a:t>
            </a:r>
            <a:r>
              <a:rPr lang="en-US" baseline="0" dirty="0" err="1" smtClean="0"/>
              <a:t>mboned-mcast-arpa</a:t>
            </a:r>
            <a:r>
              <a:rPr lang="en-US" baseline="0" dirty="0" smtClean="0"/>
              <a:t>) that would migrate MCAST.NET to MCAST.ARPA and introduce IPv6 support. That work is going on in the IETF’s MBONED WG.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2DA71-E854-B94C-AD29-AF3FC9017B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29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2DA71-E854-B94C-AD29-AF3FC9017B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83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2DA71-E854-B94C-AD29-AF3FC9017B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1752600" cy="1993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6478" y="2057400"/>
            <a:ext cx="6162722" cy="12414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429000"/>
            <a:ext cx="6172200" cy="17526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b="0" i="1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635" y="64580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fld id="{C92D8C16-5C56-1A40-9752-6C2E1610AE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850" y="64580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fld id="{C92D8C16-5C56-1A40-9752-6C2E1610AE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452596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200"/>
            <a:ext cx="5486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850" y="64580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fld id="{C92D8C16-5C56-1A40-9752-6C2E1610AE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1600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rebuchet MS"/>
                <a:cs typeface="Trebuchet MS"/>
              </a:rPr>
              <a:t> </a:t>
            </a:r>
          </a:p>
          <a:p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600200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850" y="64580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fld id="{C92D8C16-5C56-1A40-9752-6C2E1610AE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1600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rebuchet MS"/>
                <a:cs typeface="Trebuchet MS"/>
              </a:rPr>
              <a:t> </a:t>
            </a:r>
          </a:p>
          <a:p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066556" y="1600622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850" y="64580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fld id="{C92D8C16-5C56-1A40-9752-6C2E1610AE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 anchor="t"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850" y="64580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fld id="{C92D8C16-5C56-1A40-9752-6C2E1610AE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667000" cy="266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914156" y="1601044"/>
            <a:ext cx="2667000" cy="2666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048000" y="4496222"/>
            <a:ext cx="5533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  <a:cs typeface="Trebuchet MS"/>
              </a:rPr>
              <a:t>Keep body copy short. Avoid reading the text to your audience</a:t>
            </a:r>
            <a:endParaRPr lang="en-US" sz="2800" dirty="0">
              <a:latin typeface="+mn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1600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rebuchet MS"/>
                <a:cs typeface="Trebuchet MS"/>
              </a:rPr>
              <a:t> </a:t>
            </a:r>
          </a:p>
          <a:p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850" y="64580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fld id="{C92D8C16-5C56-1A40-9752-6C2E1610AE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971800" cy="4190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1600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rebuchet MS"/>
                <a:cs typeface="Trebuchet MS"/>
              </a:rPr>
              <a:t> </a:t>
            </a:r>
          </a:p>
          <a:p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8534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850" y="64580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fld id="{C92D8C16-5C56-1A40-9752-6C2E1610AE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theme" Target="../theme/theme3.xml"/><Relationship Id="rId8" Type="http://schemas.openxmlformats.org/officeDocument/2006/relationships/image" Target="../media/image2.jpeg"/><Relationship Id="rId9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4.xml"/><Relationship Id="rId3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itle_page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xmlns:p14="http://schemas.microsoft.com/office/powerpoint/2010/main" spd="slow">
    <p:fade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kg1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35"/>
            <a:ext cx="9144000" cy="6855765"/>
          </a:xfrm>
          <a:prstGeom prst="rect">
            <a:avLst/>
          </a:prstGeom>
        </p:spPr>
      </p:pic>
      <p:pic>
        <p:nvPicPr>
          <p:cNvPr id="14" name="Picture 13" descr="tag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7003" y="1295400"/>
            <a:ext cx="1234191" cy="3962400"/>
          </a:xfrm>
          <a:prstGeom prst="rect">
            <a:avLst/>
          </a:prstGeom>
        </p:spPr>
      </p:pic>
      <p:pic>
        <p:nvPicPr>
          <p:cNvPr id="15" name="Picture 14" descr="shadow_rule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394299" y="611835"/>
            <a:ext cx="348901" cy="54079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xmlns:p14="http://schemas.microsoft.com/office/powerpoint/2010/main" spd="slow">
    <p:fade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kg1.jp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1117"/>
            <a:ext cx="9144000" cy="6855765"/>
          </a:xfrm>
          <a:prstGeom prst="rect">
            <a:avLst/>
          </a:prstGeom>
        </p:spPr>
      </p:pic>
      <p:pic>
        <p:nvPicPr>
          <p:cNvPr id="9" name="Picture 8" descr="shadow_rule.jp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394299" y="1371600"/>
            <a:ext cx="348901" cy="464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1" r:id="rId2"/>
    <p:sldLayoutId id="2147483662" r:id="rId3"/>
    <p:sldLayoutId id="2147483663" r:id="rId4"/>
    <p:sldLayoutId id="2147483670" r:id="rId5"/>
    <p:sldLayoutId id="2147483671" r:id="rId6"/>
  </p:sldLayoutIdLst>
  <p:transition xmlns:p14="http://schemas.microsoft.com/office/powerpoint/2010/main" spd="slow">
    <p:fade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kg1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117"/>
            <a:ext cx="9144000" cy="68557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 xmlns:p14="http://schemas.microsoft.com/office/powerpoint/2010/main" spd="slow">
    <p:fade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8348-4ADE-D749-81D6-9867B7242661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EE87-AAA4-584B-B46C-8E18B1687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 spd="slow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kcd.com/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 smtClean="0">
                <a:latin typeface="Trebuchet MS" pitchFamily="34" charset="0"/>
              </a:rPr>
              <a:t>IANA Update @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APNIC 32, </a:t>
            </a:r>
            <a:r>
              <a:rPr lang="en-US" dirty="0" err="1" smtClean="0">
                <a:latin typeface="Trebuchet MS" pitchFamily="34" charset="0"/>
              </a:rPr>
              <a:t>Busan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Elise Gerich</a:t>
            </a:r>
          </a:p>
          <a:p>
            <a:r>
              <a:rPr lang="en-US" dirty="0" smtClean="0">
                <a:latin typeface="Trebuchet MS" pitchFamily="34" charset="0"/>
              </a:rPr>
              <a:t>VP IANA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IANA RFP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D8C16-5C56-1A40-9752-6C2E1610AEC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909" b="-22890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48 FNOI responses received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The US DoC NTIA will publish an RFP for the IANA Functions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Guestimates</a:t>
            </a:r>
          </a:p>
          <a:p>
            <a:pPr marL="1828800" lvl="2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RFP probably published mid-September</a:t>
            </a:r>
          </a:p>
          <a:p>
            <a:pPr marL="1828800" lvl="2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NTIA decision potentially early 2012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Business Excellence 2010-11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D8C16-5C56-1A40-9752-6C2E1610AEC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We’ve converted the documentation for our core processes to a single standard format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We’ve reviewed our KPIs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We’re setting new performance targets</a:t>
            </a:r>
          </a:p>
        </p:txBody>
      </p:sp>
      <p:pic>
        <p:nvPicPr>
          <p:cNvPr id="7" name="Picture Placeholder 6">
            <a:hlinkClick r:id="rId3"/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6981" b="-96981"/>
          <a:stretch/>
        </p:blipFill>
        <p:spPr>
          <a:xfrm>
            <a:off x="304800" y="990600"/>
            <a:ext cx="2133600" cy="4525963"/>
          </a:xfrm>
        </p:spPr>
      </p:pic>
      <p:sp>
        <p:nvSpPr>
          <p:cNvPr id="8" name="Text Placeholder 4"/>
          <p:cNvSpPr txBox="1">
            <a:spLocks/>
          </p:cNvSpPr>
          <p:nvPr/>
        </p:nvSpPr>
        <p:spPr>
          <a:xfrm>
            <a:off x="304800" y="5257800"/>
            <a:ext cx="2133600" cy="457201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Used under a CC BY-NC 2.5 license from xkcd.com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720887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D8C16-5C56-1A40-9752-6C2E1610AEC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Root zone automation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4267201"/>
          </a:xfrm>
        </p:spPr>
        <p:txBody>
          <a:bodyPr/>
          <a:lstStyle/>
          <a:p>
            <a:r>
              <a:rPr lang="en-US" dirty="0" smtClean="0"/>
              <a:t>The new web interface to root zone management was launched in August</a:t>
            </a:r>
          </a:p>
          <a:p>
            <a:endParaRPr lang="en-US" dirty="0"/>
          </a:p>
          <a:p>
            <a:r>
              <a:rPr lang="en-US" dirty="0" smtClean="0"/>
              <a:t>Credentials for the system are being distributed in 5 tranches of TLD</a:t>
            </a:r>
          </a:p>
          <a:p>
            <a:endParaRPr lang="en-US" dirty="0"/>
          </a:p>
          <a:p>
            <a:r>
              <a:rPr lang="en-US" dirty="0" smtClean="0"/>
              <a:t>20% of TLDs already have their credentials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2" r="-1462"/>
          <a:stretch/>
        </p:blipFill>
        <p:spPr/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Cooperating with the RIRs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D8C16-5C56-1A40-9752-6C2E1610AEC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909" b="-22890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IANA &amp; RIRs are working on clarifying the process for IPv6 allocation requests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Meaning of “reserved” in IPv6 sparse allocation context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Key goals include</a:t>
            </a:r>
          </a:p>
          <a:p>
            <a:pPr marL="1828800" lvl="2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Automation</a:t>
            </a:r>
          </a:p>
          <a:p>
            <a:pPr marL="1828800" lvl="2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Transparency</a:t>
            </a:r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5885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Other good stuff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D8C16-5C56-1A40-9752-6C2E1610AEC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909" b="-22890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Achieved </a:t>
            </a:r>
            <a:r>
              <a:rPr lang="en-US" dirty="0" err="1" smtClean="0">
                <a:latin typeface="Trebuchet MS" pitchFamily="34" charset="0"/>
              </a:rPr>
              <a:t>SysTrust</a:t>
            </a:r>
            <a:r>
              <a:rPr lang="en-US" dirty="0" smtClean="0">
                <a:latin typeface="Trebuchet MS" pitchFamily="34" charset="0"/>
              </a:rPr>
              <a:t> accreditation for DNSSEC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Met &amp; exceeded the SLA target for protocol parameter assignments for IETF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MCAST.NET delegated to new nameservers &amp; DNSSEC signed</a:t>
            </a:r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8239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00350"/>
            <a:ext cx="7772400" cy="1009650"/>
          </a:xfrm>
        </p:spPr>
        <p:txBody>
          <a:bodyPr/>
          <a:lstStyle/>
          <a:p>
            <a:r>
              <a:rPr lang="ko-KR" altLang="en-US" dirty="0"/>
              <a:t>감사합니다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질문이 있으십니까</a:t>
            </a:r>
            <a:r>
              <a:rPr lang="en-US" altLang="ko-KR" dirty="0"/>
              <a:t>?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D8C16-5C56-1A40-9752-6C2E1610AEC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393</Words>
  <Application>Microsoft Macintosh PowerPoint</Application>
  <PresentationFormat>On-screen Show (4:3)</PresentationFormat>
  <Paragraphs>59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Office Theme</vt:lpstr>
      <vt:lpstr>Office Theme</vt:lpstr>
      <vt:lpstr>Office Theme</vt:lpstr>
      <vt:lpstr>1_Office Theme</vt:lpstr>
      <vt:lpstr>Office Theme</vt:lpstr>
      <vt:lpstr>IANA Update @ APNIC 32, Busan</vt:lpstr>
      <vt:lpstr>IANA RFP</vt:lpstr>
      <vt:lpstr>Business Excellence 2010-11</vt:lpstr>
      <vt:lpstr>Root zone automation</vt:lpstr>
      <vt:lpstr>Cooperating with the RIRs</vt:lpstr>
      <vt:lpstr>Other good stuff</vt:lpstr>
      <vt:lpstr>감사합니다</vt:lpstr>
      <vt:lpstr>질문이 있으십니까?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Hodgson</dc:creator>
  <cp:lastModifiedBy>Elise Gerich</cp:lastModifiedBy>
  <cp:revision>34</cp:revision>
  <dcterms:created xsi:type="dcterms:W3CDTF">2010-09-29T16:32:36Z</dcterms:created>
  <dcterms:modified xsi:type="dcterms:W3CDTF">2011-08-26T10:11:14Z</dcterms:modified>
</cp:coreProperties>
</file>