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13"/>
  </p:notesMasterIdLst>
  <p:handoutMasterIdLst>
    <p:handoutMasterId r:id="rId14"/>
  </p:handoutMasterIdLst>
  <p:sldIdLst>
    <p:sldId id="508" r:id="rId2"/>
    <p:sldId id="525" r:id="rId3"/>
    <p:sldId id="520" r:id="rId4"/>
    <p:sldId id="517" r:id="rId5"/>
    <p:sldId id="526" r:id="rId6"/>
    <p:sldId id="518" r:id="rId7"/>
    <p:sldId id="527" r:id="rId8"/>
    <p:sldId id="523" r:id="rId9"/>
    <p:sldId id="528" r:id="rId10"/>
    <p:sldId id="529" r:id="rId11"/>
    <p:sldId id="522" r:id="rId12"/>
  </p:sldIdLst>
  <p:sldSz cx="9144000" cy="6858000" type="screen4x3"/>
  <p:notesSz cx="6772275" cy="9902825"/>
  <p:defaultTextStyle>
    <a:defPPr>
      <a:defRPr lang="en-AU"/>
    </a:defPPr>
    <a:lvl1pPr algn="l" rtl="0" fontAlgn="base">
      <a:spcBef>
        <a:spcPct val="0"/>
      </a:spcBef>
      <a:spcAft>
        <a:spcPct val="0"/>
      </a:spcAft>
      <a:defRPr sz="2000" kern="1200">
        <a:solidFill>
          <a:schemeClr val="tx2"/>
        </a:solidFill>
        <a:latin typeface="Arial" charset="0"/>
        <a:ea typeface="ＭＳ Ｐゴシック" charset="-128"/>
        <a:cs typeface="+mn-cs"/>
      </a:defRPr>
    </a:lvl1pPr>
    <a:lvl2pPr marL="457200" algn="l" rtl="0" fontAlgn="base">
      <a:spcBef>
        <a:spcPct val="0"/>
      </a:spcBef>
      <a:spcAft>
        <a:spcPct val="0"/>
      </a:spcAft>
      <a:defRPr sz="2000" kern="1200">
        <a:solidFill>
          <a:schemeClr val="tx2"/>
        </a:solidFill>
        <a:latin typeface="Arial" charset="0"/>
        <a:ea typeface="ＭＳ Ｐゴシック" charset="-128"/>
        <a:cs typeface="+mn-cs"/>
      </a:defRPr>
    </a:lvl2pPr>
    <a:lvl3pPr marL="914400" algn="l" rtl="0" fontAlgn="base">
      <a:spcBef>
        <a:spcPct val="0"/>
      </a:spcBef>
      <a:spcAft>
        <a:spcPct val="0"/>
      </a:spcAft>
      <a:defRPr sz="2000" kern="1200">
        <a:solidFill>
          <a:schemeClr val="tx2"/>
        </a:solidFill>
        <a:latin typeface="Arial" charset="0"/>
        <a:ea typeface="ＭＳ Ｐゴシック" charset="-128"/>
        <a:cs typeface="+mn-cs"/>
      </a:defRPr>
    </a:lvl3pPr>
    <a:lvl4pPr marL="1371600" algn="l" rtl="0" fontAlgn="base">
      <a:spcBef>
        <a:spcPct val="0"/>
      </a:spcBef>
      <a:spcAft>
        <a:spcPct val="0"/>
      </a:spcAft>
      <a:defRPr sz="2000" kern="1200">
        <a:solidFill>
          <a:schemeClr val="tx2"/>
        </a:solidFill>
        <a:latin typeface="Arial" charset="0"/>
        <a:ea typeface="ＭＳ Ｐゴシック" charset="-128"/>
        <a:cs typeface="+mn-cs"/>
      </a:defRPr>
    </a:lvl4pPr>
    <a:lvl5pPr marL="1828800" algn="l" rtl="0" fontAlgn="base">
      <a:spcBef>
        <a:spcPct val="0"/>
      </a:spcBef>
      <a:spcAft>
        <a:spcPct val="0"/>
      </a:spcAft>
      <a:defRPr sz="2000" kern="1200">
        <a:solidFill>
          <a:schemeClr val="tx2"/>
        </a:solidFill>
        <a:latin typeface="Arial" charset="0"/>
        <a:ea typeface="ＭＳ Ｐゴシック" charset="-128"/>
        <a:cs typeface="+mn-cs"/>
      </a:defRPr>
    </a:lvl5pPr>
    <a:lvl6pPr marL="2286000" algn="l" defTabSz="914400" rtl="0" eaLnBrk="1" latinLnBrk="0" hangingPunct="1">
      <a:defRPr sz="2000" kern="1200">
        <a:solidFill>
          <a:schemeClr val="tx2"/>
        </a:solidFill>
        <a:latin typeface="Arial" charset="0"/>
        <a:ea typeface="ＭＳ Ｐゴシック" charset="-128"/>
        <a:cs typeface="+mn-cs"/>
      </a:defRPr>
    </a:lvl6pPr>
    <a:lvl7pPr marL="2743200" algn="l" defTabSz="914400" rtl="0" eaLnBrk="1" latinLnBrk="0" hangingPunct="1">
      <a:defRPr sz="2000" kern="1200">
        <a:solidFill>
          <a:schemeClr val="tx2"/>
        </a:solidFill>
        <a:latin typeface="Arial" charset="0"/>
        <a:ea typeface="ＭＳ Ｐゴシック" charset="-128"/>
        <a:cs typeface="+mn-cs"/>
      </a:defRPr>
    </a:lvl7pPr>
    <a:lvl8pPr marL="3200400" algn="l" defTabSz="914400" rtl="0" eaLnBrk="1" latinLnBrk="0" hangingPunct="1">
      <a:defRPr sz="2000" kern="1200">
        <a:solidFill>
          <a:schemeClr val="tx2"/>
        </a:solidFill>
        <a:latin typeface="Arial" charset="0"/>
        <a:ea typeface="ＭＳ Ｐゴシック" charset="-128"/>
        <a:cs typeface="+mn-cs"/>
      </a:defRPr>
    </a:lvl8pPr>
    <a:lvl9pPr marL="3657600" algn="l" defTabSz="914400" rtl="0" eaLnBrk="1" latinLnBrk="0" hangingPunct="1">
      <a:defRPr sz="2000" kern="1200">
        <a:solidFill>
          <a:schemeClr val="tx2"/>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E5EBF7"/>
    <a:srgbClr val="FFFFFF"/>
    <a:srgbClr val="C9D6ED"/>
    <a:srgbClr val="BDCDE9"/>
    <a:srgbClr val="C6AE00"/>
    <a:srgbClr val="F9F5E1"/>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5" d="100"/>
          <a:sy n="135" d="100"/>
        </p:scale>
        <p:origin x="-944" y="-120"/>
      </p:cViewPr>
      <p:guideLst>
        <p:guide orient="horz" pos="2160"/>
        <p:guide pos="2880"/>
      </p:guideLst>
    </p:cSldViewPr>
  </p:slideViewPr>
  <p:outlineViewPr>
    <p:cViewPr>
      <p:scale>
        <a:sx n="33" d="100"/>
        <a:sy n="33" d="100"/>
      </p:scale>
      <p:origin x="0" y="4144"/>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1362" y="-102"/>
      </p:cViewPr>
      <p:guideLst>
        <p:guide orient="horz" pos="3119"/>
        <p:guide pos="2133"/>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26627" name="Rectangle 3"/>
          <p:cNvSpPr>
            <a:spLocks noGrp="1" noChangeArrowheads="1"/>
          </p:cNvSpPr>
          <p:nvPr>
            <p:ph type="dt" sz="quarter" idx="1"/>
          </p:nvPr>
        </p:nvSpPr>
        <p:spPr bwMode="auto">
          <a:xfrm>
            <a:off x="3836988" y="0"/>
            <a:ext cx="2935287"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r"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26628" name="Rectangle 4"/>
          <p:cNvSpPr>
            <a:spLocks noGrp="1" noChangeArrowheads="1"/>
          </p:cNvSpPr>
          <p:nvPr>
            <p:ph type="ftr" sz="quarter" idx="2"/>
          </p:nvPr>
        </p:nvSpPr>
        <p:spPr bwMode="auto">
          <a:xfrm>
            <a:off x="0" y="9409113"/>
            <a:ext cx="2935288"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26629" name="Rectangle 5"/>
          <p:cNvSpPr>
            <a:spLocks noGrp="1" noChangeArrowheads="1"/>
          </p:cNvSpPr>
          <p:nvPr>
            <p:ph type="sldNum" sz="quarter" idx="3"/>
          </p:nvPr>
        </p:nvSpPr>
        <p:spPr bwMode="auto">
          <a:xfrm>
            <a:off x="3836988" y="9409113"/>
            <a:ext cx="2935287"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r" defTabSz="936625" eaLnBrk="0" hangingPunct="0">
              <a:defRPr sz="1200">
                <a:solidFill>
                  <a:schemeClr val="tx1"/>
                </a:solidFill>
                <a:latin typeface="Times New Roman" charset="0"/>
              </a:defRPr>
            </a:lvl1pPr>
          </a:lstStyle>
          <a:p>
            <a:fld id="{1E9217D6-D85A-4CC2-936D-DD84510FA896}" type="slidenum">
              <a:rPr lang="en-AU"/>
              <a:pPr/>
              <a:t>‹#›</a:t>
            </a:fld>
            <a:endParaRPr lang="en-AU"/>
          </a:p>
        </p:txBody>
      </p:sp>
    </p:spTree>
    <p:extLst>
      <p:ext uri="{BB962C8B-B14F-4D97-AF65-F5344CB8AC3E}">
        <p14:creationId xmlns:p14="http://schemas.microsoft.com/office/powerpoint/2010/main" val="1626973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74755" name="Rectangle 3"/>
          <p:cNvSpPr>
            <a:spLocks noGrp="1" noChangeArrowheads="1"/>
          </p:cNvSpPr>
          <p:nvPr>
            <p:ph type="dt" idx="1"/>
          </p:nvPr>
        </p:nvSpPr>
        <p:spPr bwMode="auto">
          <a:xfrm>
            <a:off x="3836988" y="0"/>
            <a:ext cx="2935287"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r"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09638" y="742950"/>
            <a:ext cx="4953000" cy="37147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901700" y="4703763"/>
            <a:ext cx="4968875" cy="4456112"/>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74758" name="Rectangle 6"/>
          <p:cNvSpPr>
            <a:spLocks noGrp="1" noChangeArrowheads="1"/>
          </p:cNvSpPr>
          <p:nvPr>
            <p:ph type="ftr" sz="quarter" idx="4"/>
          </p:nvPr>
        </p:nvSpPr>
        <p:spPr bwMode="auto">
          <a:xfrm>
            <a:off x="0" y="9409113"/>
            <a:ext cx="2935288"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74759" name="Rectangle 7"/>
          <p:cNvSpPr>
            <a:spLocks noGrp="1" noChangeArrowheads="1"/>
          </p:cNvSpPr>
          <p:nvPr>
            <p:ph type="sldNum" sz="quarter" idx="5"/>
          </p:nvPr>
        </p:nvSpPr>
        <p:spPr bwMode="auto">
          <a:xfrm>
            <a:off x="3836988" y="9409113"/>
            <a:ext cx="2935287"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r" defTabSz="936625" eaLnBrk="0" hangingPunct="0">
              <a:defRPr sz="1200">
                <a:solidFill>
                  <a:schemeClr val="tx1"/>
                </a:solidFill>
                <a:latin typeface="Times New Roman" charset="0"/>
              </a:defRPr>
            </a:lvl1pPr>
          </a:lstStyle>
          <a:p>
            <a:fld id="{A227D060-0EFA-4BF3-A596-8ED3A14D189E}" type="slidenum">
              <a:rPr lang="en-AU"/>
              <a:pPr/>
              <a:t>‹#›</a:t>
            </a:fld>
            <a:endParaRPr lang="en-AU"/>
          </a:p>
        </p:txBody>
      </p:sp>
    </p:spTree>
    <p:extLst>
      <p:ext uri="{BB962C8B-B14F-4D97-AF65-F5344CB8AC3E}">
        <p14:creationId xmlns:p14="http://schemas.microsoft.com/office/powerpoint/2010/main" val="215599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7C56275-506C-416F-A10A-73645195C6AA}" type="slidenum">
              <a:rPr lang="en-AU"/>
              <a:pPr/>
              <a:t>1</a:t>
            </a:fld>
            <a:endParaRPr lang="en-AU"/>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4E9A7D0-8BF9-493F-AC6F-1EC0F30BC31A}" type="slidenum">
              <a:rPr lang="en-AU"/>
              <a:pPr/>
              <a:t>2</a:t>
            </a:fld>
            <a:endParaRPr lang="en-AU"/>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93648F5-7DF4-45C2-BC24-6FCFAFE0CE28}" type="slidenum">
              <a:rPr lang="en-AU"/>
              <a:pPr/>
              <a:t>3</a:t>
            </a:fld>
            <a:endParaRPr lang="en-AU"/>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6517342-56B4-421E-9286-8E7C45873D70}" type="slidenum">
              <a:rPr lang="en-AU"/>
              <a:pPr/>
              <a:t>4</a:t>
            </a:fld>
            <a:endParaRPr lang="en-AU"/>
          </a:p>
        </p:txBody>
      </p:sp>
      <p:sp>
        <p:nvSpPr>
          <p:cNvPr id="22531" name="Rectangle 2"/>
          <p:cNvSpPr>
            <a:spLocks noGrp="1" noRot="1" noChangeAspect="1" noChangeArrowheads="1" noTextEdit="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C08F464-BC5D-429C-937C-F51E7907624D}" type="slidenum">
              <a:rPr lang="en-AU"/>
              <a:pPr/>
              <a:t>5</a:t>
            </a:fld>
            <a:endParaRPr lang="en-AU"/>
          </a:p>
        </p:txBody>
      </p:sp>
      <p:sp>
        <p:nvSpPr>
          <p:cNvPr id="24579" name="Rectangle 2"/>
          <p:cNvSpPr>
            <a:spLocks noGrp="1" noRot="1" noChangeAspect="1" noChangeArrowheads="1" noTextEdit="1"/>
          </p:cNvSpPr>
          <p:nvPr>
            <p:ph type="sldImg"/>
          </p:nvPr>
        </p:nvSpPr>
        <p:spPr>
          <a:solidFill>
            <a:srgbClr val="FFFFFF"/>
          </a:solidFill>
          <a:ln/>
        </p:spPr>
      </p:sp>
      <p:sp>
        <p:nvSpPr>
          <p:cNvPr id="245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5692BD8-264B-41F5-839A-41790C8A6E39}" type="slidenum">
              <a:rPr lang="en-AU"/>
              <a:pPr/>
              <a:t>6</a:t>
            </a:fld>
            <a:endParaRPr lang="en-AU"/>
          </a:p>
        </p:txBody>
      </p:sp>
      <p:sp>
        <p:nvSpPr>
          <p:cNvPr id="26627" name="Rectangle 2"/>
          <p:cNvSpPr>
            <a:spLocks noGrp="1" noRot="1" noChangeAspect="1" noChangeArrowheads="1" noTextEdit="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B1BE870-D8A7-4D15-9048-6946C0D158A3}" type="slidenum">
              <a:rPr lang="en-AU"/>
              <a:pPr/>
              <a:t>8</a:t>
            </a:fld>
            <a:endParaRPr lang="en-AU"/>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925F31D-A04F-47E6-AACE-CE93034FBA29}" type="slidenum">
              <a:rPr lang="en-AU"/>
              <a:pPr/>
              <a:t>11</a:t>
            </a:fld>
            <a:endParaRPr lang="en-AU"/>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477000"/>
            <a:ext cx="9144000" cy="381000"/>
          </a:xfrm>
          <a:prstGeom prst="rect">
            <a:avLst/>
          </a:prstGeom>
          <a:solidFill>
            <a:schemeClr val="accent1"/>
          </a:solidFill>
          <a:ln w="9525">
            <a:noFill/>
            <a:miter lim="800000"/>
            <a:headEnd/>
            <a:tailEnd/>
          </a:ln>
          <a:effectLst/>
        </p:spPr>
        <p:txBody>
          <a:bodyPr wrap="none" anchor="ctr"/>
          <a:lstStyle/>
          <a:p>
            <a:pPr algn="ctr">
              <a:defRPr/>
            </a:pPr>
            <a:endParaRPr lang="en-US">
              <a:cs typeface="ＭＳ Ｐゴシック" charset="-128"/>
            </a:endParaRPr>
          </a:p>
        </p:txBody>
      </p:sp>
      <p:pic>
        <p:nvPicPr>
          <p:cNvPr id="5" name="Picture 5" descr="bar-on-side"/>
          <p:cNvPicPr>
            <a:picLocks noChangeAspect="1" noChangeArrowheads="1"/>
          </p:cNvPicPr>
          <p:nvPr/>
        </p:nvPicPr>
        <p:blipFill>
          <a:blip r:embed="rId2"/>
          <a:srcRect/>
          <a:stretch>
            <a:fillRect/>
          </a:stretch>
        </p:blipFill>
        <p:spPr bwMode="auto">
          <a:xfrm>
            <a:off x="8423275" y="0"/>
            <a:ext cx="722313" cy="6475413"/>
          </a:xfrm>
          <a:prstGeom prst="rect">
            <a:avLst/>
          </a:prstGeom>
          <a:noFill/>
          <a:ln w="9525">
            <a:noFill/>
            <a:miter lim="800000"/>
            <a:headEnd/>
            <a:tailEnd/>
          </a:ln>
        </p:spPr>
      </p:pic>
      <p:pic>
        <p:nvPicPr>
          <p:cNvPr id="6" name="Picture 6" descr="NRO_3D_1"/>
          <p:cNvPicPr>
            <a:picLocks noChangeAspect="1" noChangeArrowheads="1"/>
          </p:cNvPicPr>
          <p:nvPr/>
        </p:nvPicPr>
        <p:blipFill>
          <a:blip r:embed="rId3"/>
          <a:srcRect/>
          <a:stretch>
            <a:fillRect/>
          </a:stretch>
        </p:blipFill>
        <p:spPr bwMode="auto">
          <a:xfrm>
            <a:off x="138113" y="255588"/>
            <a:ext cx="1606550" cy="765175"/>
          </a:xfrm>
          <a:prstGeom prst="rect">
            <a:avLst/>
          </a:prstGeom>
          <a:noFill/>
          <a:ln w="9525">
            <a:noFill/>
            <a:miter lim="800000"/>
            <a:headEnd/>
            <a:tailEnd/>
          </a:ln>
        </p:spPr>
      </p:pic>
      <p:sp>
        <p:nvSpPr>
          <p:cNvPr id="7" name="Rectangle 9"/>
          <p:cNvSpPr>
            <a:spLocks noChangeArrowheads="1"/>
          </p:cNvSpPr>
          <p:nvPr/>
        </p:nvSpPr>
        <p:spPr bwMode="auto">
          <a:xfrm>
            <a:off x="7115175" y="6562725"/>
            <a:ext cx="2028825" cy="228600"/>
          </a:xfrm>
          <a:prstGeom prst="rect">
            <a:avLst/>
          </a:prstGeom>
          <a:noFill/>
          <a:ln w="9525">
            <a:noFill/>
            <a:miter lim="800000"/>
            <a:headEnd/>
            <a:tailEnd/>
          </a:ln>
          <a:effectLst/>
        </p:spPr>
        <p:txBody>
          <a:bodyPr/>
          <a:lstStyle/>
          <a:p>
            <a:pPr algn="r">
              <a:defRPr/>
            </a:pPr>
            <a:endParaRPr lang="pt-BR" sz="1200">
              <a:solidFill>
                <a:schemeClr val="tx1"/>
              </a:solidFill>
              <a:latin typeface="Arial Black" charset="0"/>
              <a:cs typeface="ＭＳ Ｐゴシック" charset="-128"/>
            </a:endParaRPr>
          </a:p>
        </p:txBody>
      </p:sp>
      <p:sp>
        <p:nvSpPr>
          <p:cNvPr id="968707"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968708"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5476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0" y="0"/>
            <a:ext cx="6705600" cy="635476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228600" y="1374775"/>
            <a:ext cx="3975100" cy="4979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356100" y="1374775"/>
            <a:ext cx="3975100" cy="4979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7682" name="Rectangle 2"/>
          <p:cNvSpPr>
            <a:spLocks noChangeArrowheads="1"/>
          </p:cNvSpPr>
          <p:nvPr/>
        </p:nvSpPr>
        <p:spPr bwMode="auto">
          <a:xfrm>
            <a:off x="0" y="6477000"/>
            <a:ext cx="9144000" cy="381000"/>
          </a:xfrm>
          <a:prstGeom prst="rect">
            <a:avLst/>
          </a:prstGeom>
          <a:solidFill>
            <a:schemeClr val="accent1"/>
          </a:solidFill>
          <a:ln w="9525">
            <a:noFill/>
            <a:miter lim="800000"/>
            <a:headEnd/>
            <a:tailEnd/>
          </a:ln>
          <a:effectLst/>
        </p:spPr>
        <p:txBody>
          <a:bodyPr wrap="none" anchor="ctr"/>
          <a:lstStyle/>
          <a:p>
            <a:pPr algn="ctr">
              <a:defRPr/>
            </a:pPr>
            <a:endParaRPr lang="en-US" sz="2400">
              <a:solidFill>
                <a:schemeClr val="tx1"/>
              </a:solidFill>
              <a:latin typeface="Times New Roman" charset="0"/>
              <a:cs typeface="ＭＳ Ｐゴシック" charset="-128"/>
            </a:endParaRPr>
          </a:p>
        </p:txBody>
      </p:sp>
      <p:sp>
        <p:nvSpPr>
          <p:cNvPr id="967683" name="Rectangle 3"/>
          <p:cNvSpPr>
            <a:spLocks noGrp="1" noChangeArrowheads="1"/>
          </p:cNvSpPr>
          <p:nvPr>
            <p:ph type="title"/>
          </p:nvPr>
        </p:nvSpPr>
        <p:spPr bwMode="auto">
          <a:xfrm>
            <a:off x="0" y="0"/>
            <a:ext cx="9144000" cy="1223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228600" y="1374775"/>
            <a:ext cx="8102600" cy="4979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7687" name="Rectangle 7"/>
          <p:cNvSpPr>
            <a:spLocks noChangeArrowheads="1"/>
          </p:cNvSpPr>
          <p:nvPr/>
        </p:nvSpPr>
        <p:spPr bwMode="auto">
          <a:xfrm>
            <a:off x="7115175" y="6553200"/>
            <a:ext cx="2028825" cy="228600"/>
          </a:xfrm>
          <a:prstGeom prst="rect">
            <a:avLst/>
          </a:prstGeom>
          <a:noFill/>
          <a:ln w="9525">
            <a:noFill/>
            <a:miter lim="800000"/>
            <a:headEnd/>
            <a:tailEnd/>
          </a:ln>
          <a:effectLst/>
        </p:spPr>
        <p:txBody>
          <a:bodyPr/>
          <a:lstStyle/>
          <a:p>
            <a:pPr algn="r">
              <a:defRPr/>
            </a:pPr>
            <a:endParaRPr lang="pt-BR" sz="1200">
              <a:solidFill>
                <a:schemeClr val="tx1"/>
              </a:solidFill>
              <a:latin typeface="Arial Black" charset="0"/>
              <a:cs typeface="ＭＳ Ｐゴシック" charset="-128"/>
            </a:endParaRPr>
          </a:p>
        </p:txBody>
      </p:sp>
      <p:pic>
        <p:nvPicPr>
          <p:cNvPr id="1030" name="Picture 8" descr="bar-on-side"/>
          <p:cNvPicPr>
            <a:picLocks noChangeAspect="1" noChangeArrowheads="1"/>
          </p:cNvPicPr>
          <p:nvPr/>
        </p:nvPicPr>
        <p:blipFill>
          <a:blip r:embed="rId13"/>
          <a:srcRect/>
          <a:stretch>
            <a:fillRect/>
          </a:stretch>
        </p:blipFill>
        <p:spPr bwMode="auto">
          <a:xfrm>
            <a:off x="8423275" y="0"/>
            <a:ext cx="722313" cy="6475413"/>
          </a:xfrm>
          <a:prstGeom prst="rect">
            <a:avLst/>
          </a:prstGeom>
          <a:noFill/>
          <a:ln w="9525">
            <a:noFill/>
            <a:miter lim="800000"/>
            <a:headEnd/>
            <a:tailEnd/>
          </a:ln>
        </p:spPr>
      </p:pic>
      <p:pic>
        <p:nvPicPr>
          <p:cNvPr id="1031" name="Picture 9" descr="NRO_3D_1"/>
          <p:cNvPicPr>
            <a:picLocks noChangeAspect="1" noChangeArrowheads="1"/>
          </p:cNvPicPr>
          <p:nvPr/>
        </p:nvPicPr>
        <p:blipFill>
          <a:blip r:embed="rId14"/>
          <a:srcRect/>
          <a:stretch>
            <a:fillRect/>
          </a:stretch>
        </p:blipFill>
        <p:spPr bwMode="auto">
          <a:xfrm>
            <a:off x="138113" y="255588"/>
            <a:ext cx="1606550" cy="765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2pPr>
      <a:lvl3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3pPr>
      <a:lvl4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4pPr>
      <a:lvl5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5pPr>
      <a:lvl6pPr marL="4572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6pPr>
      <a:lvl7pPr marL="9144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7pPr>
      <a:lvl8pPr marL="13716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8pPr>
      <a:lvl9pPr marL="18288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7"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7"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www.nro.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ChangeArrowheads="1"/>
          </p:cNvSpPr>
          <p:nvPr>
            <p:ph type="ctrTitle"/>
          </p:nvPr>
        </p:nvSpPr>
        <p:spPr>
          <a:xfrm>
            <a:off x="609600" y="1905000"/>
            <a:ext cx="7772400" cy="1470025"/>
          </a:xfrm>
        </p:spPr>
        <p:txBody>
          <a:bodyPr/>
          <a:lstStyle/>
          <a:p>
            <a:pPr eaLnBrk="1" hangingPunct="1">
              <a:defRPr/>
            </a:pPr>
            <a:r>
              <a:rPr lang="en-US" dirty="0">
                <a:ea typeface="ＭＳ Ｐゴシック" charset="-128"/>
                <a:cs typeface="ＭＳ Ｐゴシック" charset="-128"/>
              </a:rPr>
              <a:t>NRO report</a:t>
            </a:r>
          </a:p>
        </p:txBody>
      </p:sp>
      <p:sp>
        <p:nvSpPr>
          <p:cNvPr id="15363" name="Rectangle 3"/>
          <p:cNvSpPr>
            <a:spLocks noGrp="1" noChangeArrowheads="1"/>
          </p:cNvSpPr>
          <p:nvPr>
            <p:ph type="subTitle" idx="1"/>
          </p:nvPr>
        </p:nvSpPr>
        <p:spPr>
          <a:xfrm>
            <a:off x="1066800" y="3733800"/>
            <a:ext cx="6400800" cy="1752600"/>
          </a:xfrm>
        </p:spPr>
        <p:txBody>
          <a:bodyPr/>
          <a:lstStyle/>
          <a:p>
            <a:pPr eaLnBrk="1" hangingPunct="1"/>
            <a:r>
              <a:rPr lang="en-US" sz="2400" smtClean="0">
                <a:ea typeface="ＭＳ Ｐゴシック" charset="-128"/>
              </a:rPr>
              <a:t>Raúl Echeberría</a:t>
            </a:r>
          </a:p>
          <a:p>
            <a:pPr eaLnBrk="1" hangingPunct="1"/>
            <a:r>
              <a:rPr lang="en-US" sz="2400" smtClean="0">
                <a:ea typeface="ＭＳ Ｐゴシック" charset="-128"/>
              </a:rPr>
              <a:t>Chair</a:t>
            </a:r>
          </a:p>
          <a:p>
            <a:pPr eaLnBrk="1" hangingPunct="1"/>
            <a:r>
              <a:rPr lang="en-US" sz="2400" smtClean="0">
                <a:ea typeface="ＭＳ Ｐゴシック" charset="-128"/>
              </a:rPr>
              <a:t>NRO Executive Council</a:t>
            </a:r>
            <a:endParaRPr lang="en-US"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effectLst>
                  <a:outerShdw blurRad="38100" dist="38100" dir="2700000" algn="tl">
                    <a:srgbClr val="C0C0C0"/>
                  </a:outerShdw>
                </a:effectLst>
                <a:ea typeface="ＭＳ Ｐゴシック" charset="-128"/>
              </a:rPr>
              <a:t>Recent NRO statements and communications</a:t>
            </a:r>
          </a:p>
        </p:txBody>
      </p:sp>
      <p:sp>
        <p:nvSpPr>
          <p:cNvPr id="3" name="Marcador de contenido 2"/>
          <p:cNvSpPr>
            <a:spLocks noGrp="1"/>
          </p:cNvSpPr>
          <p:nvPr>
            <p:ph idx="1"/>
          </p:nvPr>
        </p:nvSpPr>
        <p:spPr/>
        <p:txBody>
          <a:bodyPr>
            <a:normAutofit/>
          </a:bodyPr>
          <a:lstStyle/>
          <a:p>
            <a:pPr eaLnBrk="1" hangingPunct="1">
              <a:lnSpc>
                <a:spcPct val="70000"/>
              </a:lnSpc>
            </a:pPr>
            <a:r>
              <a:rPr lang="en-US" sz="2000" dirty="0" smtClean="0">
                <a:ea typeface="ＭＳ Ｐゴシック" charset="-128"/>
              </a:rPr>
              <a:t>2010</a:t>
            </a:r>
          </a:p>
          <a:p>
            <a:pPr lvl="1" eaLnBrk="1" hangingPunct="1">
              <a:lnSpc>
                <a:spcPct val="70000"/>
              </a:lnSpc>
            </a:pPr>
            <a:r>
              <a:rPr lang="en-US" sz="1700" dirty="0" smtClean="0">
                <a:ea typeface="ＭＳ Ｐゴシック" charset="-128"/>
              </a:rPr>
              <a:t>Message development regarding IPv4 and IPv6</a:t>
            </a:r>
          </a:p>
          <a:p>
            <a:pPr lvl="1" eaLnBrk="1" hangingPunct="1">
              <a:lnSpc>
                <a:spcPct val="70000"/>
              </a:lnSpc>
            </a:pPr>
            <a:r>
              <a:rPr lang="en-US" sz="1700" dirty="0" smtClean="0">
                <a:ea typeface="ＭＳ Ｐゴシック" charset="-128"/>
              </a:rPr>
              <a:t>Develop Secure Internet through Resource Certification (RPKI) messaging</a:t>
            </a:r>
          </a:p>
          <a:p>
            <a:pPr lvl="1" eaLnBrk="1" hangingPunct="1">
              <a:lnSpc>
                <a:spcPct val="70000"/>
              </a:lnSpc>
            </a:pPr>
            <a:r>
              <a:rPr lang="en-US" sz="1700" dirty="0" smtClean="0">
                <a:ea typeface="ＭＳ Ｐゴシック" charset="-128"/>
              </a:rPr>
              <a:t>Preparations for ITU IPv6 (March) and IGF (September)</a:t>
            </a:r>
          </a:p>
          <a:p>
            <a:pPr>
              <a:lnSpc>
                <a:spcPct val="80000"/>
              </a:lnSpc>
              <a:buFontTx/>
              <a:buNone/>
            </a:pPr>
            <a:endParaRPr lang="es-ES_tradnl" sz="2200" dirty="0" smtClean="0">
              <a:ea typeface="ＭＳ Ｐゴシック" charset="-128"/>
            </a:endParaRPr>
          </a:p>
          <a:p>
            <a:pPr>
              <a:lnSpc>
                <a:spcPct val="80000"/>
              </a:lnSpc>
            </a:pPr>
            <a:r>
              <a:rPr lang="es-ES_tradnl" sz="2200" dirty="0" smtClean="0">
                <a:ea typeface="ＭＳ Ｐゴシック" charset="-128"/>
              </a:rPr>
              <a:t>2011 </a:t>
            </a:r>
          </a:p>
          <a:p>
            <a:pPr lvl="1">
              <a:lnSpc>
                <a:spcPct val="80000"/>
              </a:lnSpc>
            </a:pPr>
            <a:r>
              <a:rPr lang="es-ES_tradnl" sz="2000" dirty="0" err="1" smtClean="0">
                <a:ea typeface="ＭＳ Ｐゴシック" charset="-128"/>
              </a:rPr>
              <a:t>Letter</a:t>
            </a:r>
            <a:r>
              <a:rPr lang="es-ES_tradnl" sz="2000" dirty="0" smtClean="0">
                <a:ea typeface="ＭＳ Ｐゴシック" charset="-128"/>
              </a:rPr>
              <a:t> </a:t>
            </a:r>
            <a:r>
              <a:rPr lang="es-ES_tradnl" sz="2000" dirty="0" err="1" smtClean="0">
                <a:ea typeface="ＭＳ Ｐゴシック" charset="-128"/>
              </a:rPr>
              <a:t>to</a:t>
            </a:r>
            <a:r>
              <a:rPr lang="es-ES_tradnl" sz="2000" dirty="0" smtClean="0">
                <a:ea typeface="ＭＳ Ｐゴシック" charset="-128"/>
              </a:rPr>
              <a:t> ICANN </a:t>
            </a:r>
            <a:r>
              <a:rPr lang="es-ES_tradnl" sz="2000" dirty="0" err="1" smtClean="0">
                <a:ea typeface="ＭＳ Ｐゴシック" charset="-128"/>
              </a:rPr>
              <a:t>about</a:t>
            </a:r>
            <a:r>
              <a:rPr lang="es-ES_tradnl" sz="2000" dirty="0" smtClean="0">
                <a:ea typeface="ＭＳ Ｐゴシック" charset="-128"/>
              </a:rPr>
              <a:t> IANA </a:t>
            </a:r>
            <a:r>
              <a:rPr lang="es-ES_tradnl" sz="2000" dirty="0" err="1" smtClean="0">
                <a:ea typeface="ＭＳ Ｐゴシック" charset="-128"/>
              </a:rPr>
              <a:t>contract</a:t>
            </a:r>
            <a:endParaRPr lang="es-ES_tradnl" sz="2000" dirty="0" smtClean="0">
              <a:ea typeface="ＭＳ Ｐゴシック" charset="-128"/>
            </a:endParaRPr>
          </a:p>
          <a:p>
            <a:pPr lvl="1">
              <a:lnSpc>
                <a:spcPct val="80000"/>
              </a:lnSpc>
            </a:pPr>
            <a:r>
              <a:rPr lang="es-ES_tradnl" sz="2000" dirty="0" err="1" smtClean="0">
                <a:ea typeface="ＭＳ Ｐゴシック" charset="-128"/>
              </a:rPr>
              <a:t>Letter</a:t>
            </a:r>
            <a:r>
              <a:rPr lang="es-ES_tradnl" sz="2000" dirty="0" smtClean="0">
                <a:ea typeface="ＭＳ Ｐゴシック" charset="-128"/>
              </a:rPr>
              <a:t> </a:t>
            </a:r>
            <a:r>
              <a:rPr lang="es-ES_tradnl" sz="2000" dirty="0" err="1" smtClean="0">
                <a:ea typeface="ＭＳ Ｐゴシック" charset="-128"/>
              </a:rPr>
              <a:t>to</a:t>
            </a:r>
            <a:r>
              <a:rPr lang="es-ES_tradnl" sz="2000" dirty="0" smtClean="0">
                <a:ea typeface="ＭＳ Ｐゴシック" charset="-128"/>
              </a:rPr>
              <a:t> ICANN </a:t>
            </a:r>
            <a:r>
              <a:rPr lang="es-ES_tradnl" sz="2000" dirty="0" err="1" smtClean="0">
                <a:ea typeface="ＭＳ Ｐゴシック" charset="-128"/>
              </a:rPr>
              <a:t>inviting</a:t>
            </a:r>
            <a:r>
              <a:rPr lang="es-ES_tradnl" sz="2000" dirty="0" smtClean="0">
                <a:ea typeface="ＭＳ Ｐゴシック" charset="-128"/>
              </a:rPr>
              <a:t> </a:t>
            </a:r>
            <a:r>
              <a:rPr lang="es-ES_tradnl" sz="2000" dirty="0" err="1" smtClean="0">
                <a:ea typeface="ＭＳ Ｐゴシック" charset="-128"/>
              </a:rPr>
              <a:t>them</a:t>
            </a:r>
            <a:r>
              <a:rPr lang="es-ES_tradnl" sz="2000" dirty="0" smtClean="0">
                <a:ea typeface="ＭＳ Ｐゴシック" charset="-128"/>
              </a:rPr>
              <a:t> </a:t>
            </a:r>
            <a:r>
              <a:rPr lang="es-ES_tradnl" sz="2000" dirty="0" err="1" smtClean="0">
                <a:ea typeface="ＭＳ Ｐゴシック" charset="-128"/>
              </a:rPr>
              <a:t>to</a:t>
            </a:r>
            <a:r>
              <a:rPr lang="es-ES_tradnl" sz="2000" dirty="0" smtClean="0">
                <a:ea typeface="ＭＳ Ｐゴシック" charset="-128"/>
              </a:rPr>
              <a:t> </a:t>
            </a:r>
            <a:r>
              <a:rPr lang="es-ES_tradnl" sz="2000" dirty="0" err="1" smtClean="0">
                <a:ea typeface="ＭＳ Ｐゴシック" charset="-128"/>
              </a:rPr>
              <a:t>hold</a:t>
            </a:r>
            <a:r>
              <a:rPr lang="es-ES_tradnl" sz="2000" dirty="0" smtClean="0">
                <a:ea typeface="ＭＳ Ｐゴシック" charset="-128"/>
              </a:rPr>
              <a:t> </a:t>
            </a:r>
            <a:r>
              <a:rPr lang="es-ES_tradnl" sz="2000" dirty="0" err="1" smtClean="0">
                <a:ea typeface="ＭＳ Ｐゴシック" charset="-128"/>
              </a:rPr>
              <a:t>talks</a:t>
            </a:r>
            <a:r>
              <a:rPr lang="es-ES_tradnl" sz="2000" dirty="0" smtClean="0">
                <a:ea typeface="ＭＳ Ｐゴシック" charset="-128"/>
              </a:rPr>
              <a:t> </a:t>
            </a:r>
            <a:r>
              <a:rPr lang="es-ES_tradnl" sz="2000" dirty="0" err="1" smtClean="0">
                <a:ea typeface="ＭＳ Ｐゴシック" charset="-128"/>
              </a:rPr>
              <a:t>about</a:t>
            </a:r>
            <a:r>
              <a:rPr lang="es-ES_tradnl" sz="2000" dirty="0" smtClean="0">
                <a:ea typeface="ＭＳ Ｐゴシック" charset="-128"/>
              </a:rPr>
              <a:t> </a:t>
            </a:r>
            <a:r>
              <a:rPr lang="es-ES_tradnl" sz="2000" dirty="0" err="1" smtClean="0">
                <a:ea typeface="ＭＳ Ｐゴシック" charset="-128"/>
              </a:rPr>
              <a:t>the</a:t>
            </a:r>
            <a:r>
              <a:rPr lang="es-ES_tradnl" sz="2000" dirty="0" smtClean="0">
                <a:ea typeface="ＭＳ Ｐゴシック" charset="-128"/>
              </a:rPr>
              <a:t> </a:t>
            </a:r>
            <a:r>
              <a:rPr lang="es-ES_tradnl" sz="2000" dirty="0" err="1" smtClean="0">
                <a:ea typeface="ＭＳ Ｐゴシック" charset="-128"/>
              </a:rPr>
              <a:t>implementation</a:t>
            </a:r>
            <a:r>
              <a:rPr lang="es-ES_tradnl" sz="2000" dirty="0" smtClean="0">
                <a:ea typeface="ＭＳ Ｐゴシック" charset="-128"/>
              </a:rPr>
              <a:t> of a RPKI single </a:t>
            </a:r>
            <a:r>
              <a:rPr lang="es-ES_tradnl" sz="2000" dirty="0" err="1" smtClean="0">
                <a:ea typeface="ＭＳ Ｐゴシック" charset="-128"/>
              </a:rPr>
              <a:t>rust</a:t>
            </a:r>
            <a:r>
              <a:rPr lang="es-ES_tradnl" sz="2000" dirty="0" smtClean="0">
                <a:ea typeface="ＭＳ Ｐゴシック" charset="-128"/>
              </a:rPr>
              <a:t> </a:t>
            </a:r>
            <a:r>
              <a:rPr lang="es-ES_tradnl" sz="2000" dirty="0" smtClean="0">
                <a:ea typeface="ＭＳ Ｐゴシック" charset="-128"/>
              </a:rPr>
              <a:t>anchor</a:t>
            </a:r>
          </a:p>
          <a:p>
            <a:pPr lvl="1">
              <a:lnSpc>
                <a:spcPct val="80000"/>
              </a:lnSpc>
            </a:pPr>
            <a:r>
              <a:rPr lang="es-ES_tradnl" sz="2000" dirty="0" err="1" smtClean="0">
                <a:ea typeface="ＭＳ Ｐゴシック" charset="-128"/>
              </a:rPr>
              <a:t>Comments</a:t>
            </a:r>
            <a:r>
              <a:rPr lang="es-ES_tradnl" sz="2000" dirty="0" smtClean="0">
                <a:ea typeface="ＭＳ Ｐゴシック" charset="-128"/>
              </a:rPr>
              <a:t> </a:t>
            </a:r>
            <a:r>
              <a:rPr lang="es-ES_tradnl" sz="2000" dirty="0" err="1" smtClean="0">
                <a:ea typeface="ＭＳ Ｐゴシック" charset="-128"/>
              </a:rPr>
              <a:t>to</a:t>
            </a:r>
            <a:r>
              <a:rPr lang="es-ES_tradnl" sz="2000" dirty="0" smtClean="0">
                <a:ea typeface="ＭＳ Ｐゴシック" charset="-128"/>
              </a:rPr>
              <a:t> </a:t>
            </a:r>
            <a:r>
              <a:rPr lang="es-ES_tradnl" sz="2000" dirty="0" err="1" smtClean="0">
                <a:ea typeface="ＭＳ Ｐゴシック" charset="-128"/>
              </a:rPr>
              <a:t>the</a:t>
            </a:r>
            <a:r>
              <a:rPr lang="es-ES_tradnl" sz="2000" dirty="0" smtClean="0">
                <a:ea typeface="ＭＳ Ｐゴシック" charset="-128"/>
              </a:rPr>
              <a:t> US </a:t>
            </a:r>
            <a:r>
              <a:rPr lang="es-ES_tradnl" sz="2000" dirty="0" err="1" smtClean="0">
                <a:ea typeface="ＭＳ Ｐゴシック" charset="-128"/>
              </a:rPr>
              <a:t>DoC</a:t>
            </a:r>
            <a:r>
              <a:rPr lang="es-ES_tradnl" sz="2000" dirty="0" smtClean="0">
                <a:ea typeface="ＭＳ Ｐゴシック" charset="-128"/>
              </a:rPr>
              <a:t> </a:t>
            </a:r>
            <a:r>
              <a:rPr lang="es-ES_tradnl" sz="2000" dirty="0" err="1" smtClean="0">
                <a:ea typeface="ＭＳ Ｐゴシック" charset="-128"/>
              </a:rPr>
              <a:t>NoI</a:t>
            </a:r>
            <a:r>
              <a:rPr lang="es-ES_tradnl" sz="2000" dirty="0" smtClean="0">
                <a:ea typeface="ＭＳ Ｐゴシック" charset="-128"/>
              </a:rPr>
              <a:t> </a:t>
            </a:r>
            <a:r>
              <a:rPr lang="es-ES_tradnl" sz="2000" dirty="0" err="1" smtClean="0">
                <a:ea typeface="ＭＳ Ｐゴシック" charset="-128"/>
              </a:rPr>
              <a:t>on</a:t>
            </a:r>
            <a:r>
              <a:rPr lang="es-ES_tradnl" sz="2000" dirty="0" smtClean="0">
                <a:ea typeface="ＭＳ Ｐゴシック" charset="-128"/>
              </a:rPr>
              <a:t> IANA </a:t>
            </a:r>
            <a:r>
              <a:rPr lang="es-ES_tradnl" sz="2000" dirty="0" err="1" smtClean="0">
                <a:ea typeface="ＭＳ Ｐゴシック" charset="-128"/>
              </a:rPr>
              <a:t>contract</a:t>
            </a:r>
            <a:r>
              <a:rPr lang="es-ES_tradnl" sz="2000" dirty="0" smtClean="0">
                <a:ea typeface="ＭＳ Ｐゴシック" charset="-128"/>
              </a:rPr>
              <a:t>. </a:t>
            </a:r>
          </a:p>
          <a:p>
            <a:pPr lvl="2">
              <a:lnSpc>
                <a:spcPct val="80000"/>
              </a:lnSpc>
            </a:pPr>
            <a:r>
              <a:rPr lang="es-ES_tradnl" sz="1700" dirty="0" smtClean="0">
                <a:ea typeface="ＭＳ Ｐゴシック" charset="-128"/>
              </a:rPr>
              <a:t>No </a:t>
            </a:r>
            <a:r>
              <a:rPr lang="es-ES_tradnl" sz="1700" dirty="0" err="1" smtClean="0">
                <a:ea typeface="ＭＳ Ｐゴシック" charset="-128"/>
              </a:rPr>
              <a:t>expansion</a:t>
            </a:r>
            <a:r>
              <a:rPr lang="es-ES_tradnl" sz="1700" dirty="0" smtClean="0">
                <a:ea typeface="ＭＳ Ｐゴシック" charset="-128"/>
              </a:rPr>
              <a:t> of IANA </a:t>
            </a:r>
            <a:r>
              <a:rPr lang="es-ES_tradnl" sz="1700" dirty="0" err="1" smtClean="0">
                <a:ea typeface="ＭＳ Ｐゴシック" charset="-128"/>
              </a:rPr>
              <a:t>functions</a:t>
            </a:r>
            <a:endParaRPr lang="es-ES_tradnl" sz="1700" dirty="0" smtClean="0">
              <a:ea typeface="ＭＳ Ｐゴシック" charset="-128"/>
            </a:endParaRPr>
          </a:p>
          <a:p>
            <a:pPr lvl="2">
              <a:lnSpc>
                <a:spcPct val="80000"/>
              </a:lnSpc>
            </a:pPr>
            <a:r>
              <a:rPr lang="es-ES_tradnl" sz="1700" dirty="0" err="1" smtClean="0">
                <a:ea typeface="ＭＳ Ｐゴシック" charset="-128"/>
              </a:rPr>
              <a:t>Support</a:t>
            </a:r>
            <a:r>
              <a:rPr lang="es-ES_tradnl" sz="1700" dirty="0" smtClean="0">
                <a:ea typeface="ＭＳ Ｐゴシック" charset="-128"/>
              </a:rPr>
              <a:t> </a:t>
            </a:r>
            <a:r>
              <a:rPr lang="es-ES_tradnl" sz="1700" dirty="0" err="1" smtClean="0">
                <a:ea typeface="ＭＳ Ｐゴシック" charset="-128"/>
              </a:rPr>
              <a:t>to</a:t>
            </a:r>
            <a:r>
              <a:rPr lang="es-ES_tradnl" sz="1700" dirty="0" smtClean="0">
                <a:ea typeface="ＭＳ Ｐゴシック" charset="-128"/>
              </a:rPr>
              <a:t> ICANN as IANA </a:t>
            </a:r>
            <a:r>
              <a:rPr lang="es-ES_tradnl" sz="1700" dirty="0" err="1" smtClean="0">
                <a:ea typeface="ＭＳ Ｐゴシック" charset="-128"/>
              </a:rPr>
              <a:t>functions</a:t>
            </a:r>
            <a:r>
              <a:rPr lang="es-ES_tradnl" sz="1700" dirty="0" smtClean="0">
                <a:ea typeface="ＭＳ Ｐゴシック" charset="-128"/>
              </a:rPr>
              <a:t> </a:t>
            </a:r>
            <a:r>
              <a:rPr lang="es-ES_tradnl" sz="1700" dirty="0" err="1" smtClean="0">
                <a:ea typeface="ＭＳ Ｐゴシック" charset="-128"/>
              </a:rPr>
              <a:t>performer</a:t>
            </a:r>
            <a:endParaRPr lang="es-ES_tradnl" sz="1700" dirty="0" smtClean="0">
              <a:ea typeface="ＭＳ Ｐゴシック" charset="-128"/>
            </a:endParaRPr>
          </a:p>
          <a:p>
            <a:pPr lvl="2">
              <a:lnSpc>
                <a:spcPct val="80000"/>
              </a:lnSpc>
            </a:pPr>
            <a:r>
              <a:rPr lang="es-ES_tradnl" sz="1700" dirty="0" err="1" smtClean="0">
                <a:ea typeface="ＭＳ Ｐゴシック" charset="-128"/>
              </a:rPr>
              <a:t>Support</a:t>
            </a:r>
            <a:r>
              <a:rPr lang="es-ES_tradnl" sz="1700" dirty="0" smtClean="0">
                <a:ea typeface="ＭＳ Ｐゴシック" charset="-128"/>
              </a:rPr>
              <a:t> </a:t>
            </a:r>
            <a:r>
              <a:rPr lang="es-ES_tradnl" sz="1700" dirty="0" err="1" smtClean="0">
                <a:ea typeface="ＭＳ Ｐゴシック" charset="-128"/>
              </a:rPr>
              <a:t>to</a:t>
            </a:r>
            <a:r>
              <a:rPr lang="es-ES_tradnl" sz="1700" dirty="0" smtClean="0">
                <a:ea typeface="ＭＳ Ｐゴシック" charset="-128"/>
              </a:rPr>
              <a:t> </a:t>
            </a:r>
            <a:r>
              <a:rPr lang="es-ES_tradnl" sz="1700" dirty="0" err="1" smtClean="0">
                <a:ea typeface="ＭＳ Ｐゴシック" charset="-128"/>
              </a:rPr>
              <a:t>keep</a:t>
            </a:r>
            <a:r>
              <a:rPr lang="es-ES_tradnl" sz="1700" dirty="0" smtClean="0">
                <a:ea typeface="ＭＳ Ｐゴシック" charset="-128"/>
              </a:rPr>
              <a:t> </a:t>
            </a:r>
            <a:r>
              <a:rPr lang="es-ES_tradnl" sz="1700" dirty="0" err="1" smtClean="0">
                <a:ea typeface="ＭＳ Ｐゴシック" charset="-128"/>
              </a:rPr>
              <a:t>the</a:t>
            </a:r>
            <a:r>
              <a:rPr lang="es-ES_tradnl" sz="1700" dirty="0" smtClean="0">
                <a:ea typeface="ＭＳ Ｐゴシック" charset="-128"/>
              </a:rPr>
              <a:t> IANA </a:t>
            </a:r>
            <a:r>
              <a:rPr lang="es-ES_tradnl" sz="1700" dirty="0" err="1" smtClean="0">
                <a:ea typeface="ＭＳ Ｐゴシック" charset="-128"/>
              </a:rPr>
              <a:t>functions</a:t>
            </a:r>
            <a:r>
              <a:rPr lang="es-ES_tradnl" sz="1700" dirty="0" smtClean="0">
                <a:ea typeface="ＭＳ Ｐゴシック" charset="-128"/>
              </a:rPr>
              <a:t> </a:t>
            </a:r>
            <a:r>
              <a:rPr lang="es-ES_tradnl" sz="1700" dirty="0" err="1" smtClean="0">
                <a:ea typeface="ＭＳ Ｐゴシック" charset="-128"/>
              </a:rPr>
              <a:t>together</a:t>
            </a:r>
            <a:endParaRPr lang="es-ES_tradnl" sz="1700" dirty="0" smtClean="0">
              <a:ea typeface="ＭＳ Ｐゴシック" charset="-128"/>
            </a:endParaRPr>
          </a:p>
          <a:p>
            <a:pPr lvl="2">
              <a:lnSpc>
                <a:spcPct val="80000"/>
              </a:lnSpc>
            </a:pPr>
            <a:r>
              <a:rPr lang="es-ES_tradnl" sz="1700" dirty="0" err="1" smtClean="0">
                <a:ea typeface="ＭＳ Ｐゴシック" charset="-128"/>
              </a:rPr>
              <a:t>Introduction</a:t>
            </a:r>
            <a:r>
              <a:rPr lang="es-ES_tradnl" sz="1700" dirty="0" smtClean="0">
                <a:ea typeface="ＭＳ Ｐゴシック" charset="-128"/>
              </a:rPr>
              <a:t> of </a:t>
            </a:r>
            <a:r>
              <a:rPr lang="es-ES_tradnl" sz="1700" dirty="0" err="1" smtClean="0">
                <a:ea typeface="ＭＳ Ｐゴシック" charset="-128"/>
              </a:rPr>
              <a:t>the</a:t>
            </a:r>
            <a:r>
              <a:rPr lang="es-ES_tradnl" sz="1700" dirty="0" smtClean="0">
                <a:ea typeface="ＭＳ Ｐゴシック" charset="-128"/>
              </a:rPr>
              <a:t> “</a:t>
            </a:r>
            <a:r>
              <a:rPr lang="es-ES_tradnl" sz="1700" dirty="0" err="1" smtClean="0">
                <a:ea typeface="ＭＳ Ｐゴシック" charset="-128"/>
              </a:rPr>
              <a:t>cooperative</a:t>
            </a:r>
            <a:r>
              <a:rPr lang="es-ES_tradnl" sz="1700" dirty="0" smtClean="0">
                <a:ea typeface="ＭＳ Ｐゴシック" charset="-128"/>
              </a:rPr>
              <a:t> </a:t>
            </a:r>
            <a:r>
              <a:rPr lang="es-ES_tradnl" sz="1700" dirty="0" err="1" smtClean="0">
                <a:ea typeface="ＭＳ Ｐゴシック" charset="-128"/>
              </a:rPr>
              <a:t>agreement</a:t>
            </a:r>
            <a:r>
              <a:rPr lang="es-ES_tradnl" sz="1700" dirty="0" smtClean="0">
                <a:ea typeface="ＭＳ Ｐゴシック" charset="-128"/>
              </a:rPr>
              <a:t>” concept.</a:t>
            </a:r>
          </a:p>
          <a:p>
            <a:pPr lvl="1">
              <a:lnSpc>
                <a:spcPct val="80000"/>
              </a:lnSpc>
            </a:pPr>
            <a:r>
              <a:rPr lang="es-ES_tradnl" sz="2000" dirty="0" err="1" smtClean="0">
                <a:ea typeface="ＭＳ Ｐゴシック" charset="-128"/>
              </a:rPr>
              <a:t>Letter</a:t>
            </a:r>
            <a:r>
              <a:rPr lang="es-ES_tradnl" sz="2000" dirty="0" smtClean="0">
                <a:ea typeface="ＭＳ Ｐゴシック" charset="-128"/>
              </a:rPr>
              <a:t> </a:t>
            </a:r>
            <a:r>
              <a:rPr lang="es-ES_tradnl" sz="2000" dirty="0" err="1" smtClean="0">
                <a:ea typeface="ＭＳ Ｐゴシック" charset="-128"/>
              </a:rPr>
              <a:t>to</a:t>
            </a:r>
            <a:r>
              <a:rPr lang="es-ES_tradnl" sz="2000" dirty="0" smtClean="0">
                <a:ea typeface="ＭＳ Ｐゴシック" charset="-128"/>
              </a:rPr>
              <a:t> ITU </a:t>
            </a:r>
            <a:r>
              <a:rPr lang="es-ES_tradnl" sz="2000" dirty="0" err="1" smtClean="0">
                <a:ea typeface="ＭＳ Ｐゴシック" charset="-128"/>
              </a:rPr>
              <a:t>about</a:t>
            </a:r>
            <a:r>
              <a:rPr lang="es-ES_tradnl" sz="2000" dirty="0" smtClean="0">
                <a:ea typeface="ＭＳ Ｐゴシック" charset="-128"/>
              </a:rPr>
              <a:t> NRO/ITU </a:t>
            </a:r>
            <a:r>
              <a:rPr lang="es-ES_tradnl" sz="2000" dirty="0" err="1" smtClean="0">
                <a:ea typeface="ＭＳ Ｐゴシック" charset="-128"/>
              </a:rPr>
              <a:t>relationship</a:t>
            </a:r>
            <a:r>
              <a:rPr lang="es-ES_tradnl" sz="2000" dirty="0" smtClean="0">
                <a:ea typeface="ＭＳ Ｐゴシック" charset="-128"/>
              </a:rPr>
              <a:t>.</a:t>
            </a:r>
          </a:p>
          <a:p>
            <a:pPr>
              <a:lnSpc>
                <a:spcPct val="80000"/>
              </a:lnSpc>
            </a:pPr>
            <a:r>
              <a:rPr lang="es-ES_tradnl" sz="2200" dirty="0" err="1" smtClean="0">
                <a:ea typeface="ＭＳ Ｐゴシック" charset="-128"/>
              </a:rPr>
              <a:t>All</a:t>
            </a:r>
            <a:r>
              <a:rPr lang="es-ES_tradnl" sz="2200" dirty="0" smtClean="0">
                <a:ea typeface="ＭＳ Ｐゴシック" charset="-128"/>
              </a:rPr>
              <a:t> </a:t>
            </a:r>
            <a:r>
              <a:rPr lang="es-ES_tradnl" sz="2200" dirty="0" err="1" smtClean="0">
                <a:ea typeface="ＭＳ Ｐゴシック" charset="-128"/>
              </a:rPr>
              <a:t>statements</a:t>
            </a:r>
            <a:r>
              <a:rPr lang="es-ES_tradnl" sz="2200" dirty="0" smtClean="0">
                <a:ea typeface="ＭＳ Ｐゴシック" charset="-128"/>
              </a:rPr>
              <a:t> and </a:t>
            </a:r>
            <a:r>
              <a:rPr lang="es-ES_tradnl" sz="2200" dirty="0" err="1" smtClean="0">
                <a:ea typeface="ＭＳ Ｐゴシック" charset="-128"/>
              </a:rPr>
              <a:t>correspondence</a:t>
            </a:r>
            <a:r>
              <a:rPr lang="es-ES_tradnl" sz="2200" dirty="0" smtClean="0">
                <a:ea typeface="ＭＳ Ｐゴシック" charset="-128"/>
              </a:rPr>
              <a:t> </a:t>
            </a:r>
            <a:r>
              <a:rPr lang="es-ES_tradnl" sz="2200" dirty="0" err="1" smtClean="0">
                <a:ea typeface="ＭＳ Ｐゴシック" charset="-128"/>
              </a:rPr>
              <a:t>with</a:t>
            </a:r>
            <a:r>
              <a:rPr lang="es-ES_tradnl" sz="2200" dirty="0" smtClean="0">
                <a:ea typeface="ＭＳ Ｐゴシック" charset="-128"/>
              </a:rPr>
              <a:t> </a:t>
            </a:r>
            <a:r>
              <a:rPr lang="es-ES_tradnl" sz="2200" dirty="0" err="1" smtClean="0">
                <a:ea typeface="ＭＳ Ｐゴシック" charset="-128"/>
              </a:rPr>
              <a:t>other</a:t>
            </a:r>
            <a:r>
              <a:rPr lang="es-ES_tradnl" sz="2200" dirty="0" smtClean="0">
                <a:ea typeface="ＭＳ Ｐゴシック" charset="-128"/>
              </a:rPr>
              <a:t> </a:t>
            </a:r>
            <a:r>
              <a:rPr lang="es-ES_tradnl" sz="2200" dirty="0" err="1" smtClean="0">
                <a:ea typeface="ＭＳ Ｐゴシック" charset="-128"/>
              </a:rPr>
              <a:t>organizations</a:t>
            </a:r>
            <a:r>
              <a:rPr lang="es-ES_tradnl" sz="2200" dirty="0" smtClean="0">
                <a:ea typeface="ＭＳ Ｐゴシック" charset="-128"/>
              </a:rPr>
              <a:t> are </a:t>
            </a:r>
            <a:r>
              <a:rPr lang="es-ES_tradnl" sz="2200" dirty="0" err="1" smtClean="0">
                <a:ea typeface="ＭＳ Ｐゴシック" charset="-128"/>
              </a:rPr>
              <a:t>available</a:t>
            </a:r>
            <a:r>
              <a:rPr lang="es-ES_tradnl" sz="2200" dirty="0" smtClean="0">
                <a:ea typeface="ＭＳ Ｐゴシック" charset="-128"/>
              </a:rPr>
              <a:t> </a:t>
            </a:r>
            <a:r>
              <a:rPr lang="es-ES_tradnl" sz="2200" dirty="0" err="1" smtClean="0">
                <a:ea typeface="ＭＳ Ｐゴシック" charset="-128"/>
              </a:rPr>
              <a:t>on</a:t>
            </a:r>
            <a:r>
              <a:rPr lang="es-ES_tradnl" sz="2200" dirty="0" smtClean="0">
                <a:ea typeface="ＭＳ Ｐゴシック" charset="-128"/>
              </a:rPr>
              <a:t> </a:t>
            </a:r>
            <a:r>
              <a:rPr lang="es-ES_tradnl" sz="2200" dirty="0" err="1" smtClean="0">
                <a:ea typeface="ＭＳ Ｐゴシック" charset="-128"/>
              </a:rPr>
              <a:t>the</a:t>
            </a:r>
            <a:r>
              <a:rPr lang="es-ES_tradnl" sz="2200" dirty="0" smtClean="0">
                <a:ea typeface="ＭＳ Ｐゴシック" charset="-128"/>
              </a:rPr>
              <a:t> NRO </a:t>
            </a:r>
            <a:r>
              <a:rPr lang="es-ES_tradnl" sz="2200" dirty="0" err="1" smtClean="0">
                <a:ea typeface="ＭＳ Ｐゴシック" charset="-128"/>
              </a:rPr>
              <a:t>website</a:t>
            </a:r>
            <a:r>
              <a:rPr lang="es-ES_tradnl" sz="2200" dirty="0" smtClean="0">
                <a:ea typeface="ＭＳ Ｐゴシック" charset="-128"/>
              </a:rPr>
              <a:t>.</a:t>
            </a:r>
          </a:p>
          <a:p>
            <a:pPr lvl="2">
              <a:lnSpc>
                <a:spcPct val="80000"/>
              </a:lnSpc>
            </a:pPr>
            <a:endParaRPr lang="es-ES_tradnl" sz="1700" dirty="0" smtClean="0">
              <a:ea typeface="ＭＳ Ｐゴシック"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826" name="Rectangle 2"/>
          <p:cNvSpPr>
            <a:spLocks noGrp="1" noChangeArrowheads="1"/>
          </p:cNvSpPr>
          <p:nvPr>
            <p:ph type="ctrTitle"/>
          </p:nvPr>
        </p:nvSpPr>
        <p:spPr>
          <a:xfrm>
            <a:off x="381000" y="1905000"/>
            <a:ext cx="7772400" cy="1470025"/>
          </a:xfrm>
        </p:spPr>
        <p:txBody>
          <a:bodyPr/>
          <a:lstStyle/>
          <a:p>
            <a:pPr eaLnBrk="1" hangingPunct="1"/>
            <a:r>
              <a:rPr lang="en-US" smtClean="0">
                <a:solidFill>
                  <a:schemeClr val="tx1"/>
                </a:solidFill>
                <a:effectLst>
                  <a:outerShdw blurRad="38100" dist="38100" dir="2700000" algn="tl">
                    <a:srgbClr val="C0C0C0"/>
                  </a:outerShdw>
                </a:effectLst>
                <a:ea typeface="ＭＳ Ｐゴシック" charset="-128"/>
              </a:rPr>
              <a:t>Thank You</a:t>
            </a:r>
            <a:endParaRPr lang="en-US" smtClean="0">
              <a:effectLst>
                <a:outerShdw blurRad="38100" dist="38100" dir="2700000" algn="tl">
                  <a:srgbClr val="C0C0C0"/>
                </a:outerShdw>
              </a:effectLst>
              <a:ea typeface="ＭＳ Ｐゴシック" charset="-128"/>
            </a:endParaRPr>
          </a:p>
        </p:txBody>
      </p:sp>
      <p:sp>
        <p:nvSpPr>
          <p:cNvPr id="32771" name="Rectangle 3"/>
          <p:cNvSpPr>
            <a:spLocks noGrp="1" noChangeArrowheads="1"/>
          </p:cNvSpPr>
          <p:nvPr>
            <p:ph type="subTitle" idx="1"/>
          </p:nvPr>
        </p:nvSpPr>
        <p:spPr>
          <a:xfrm>
            <a:off x="914400" y="3733800"/>
            <a:ext cx="6400800" cy="1752600"/>
          </a:xfrm>
        </p:spPr>
        <p:txBody>
          <a:bodyPr/>
          <a:lstStyle/>
          <a:p>
            <a:pPr eaLnBrk="1" hangingPunct="1"/>
            <a:endParaRPr lang="en-US" smtClean="0">
              <a:ea typeface="ＭＳ Ｐゴシック" charset="-128"/>
              <a:hlinkClick r:id="rId3"/>
            </a:endParaRPr>
          </a:p>
          <a:p>
            <a:pPr eaLnBrk="1" hangingPunct="1"/>
            <a:r>
              <a:rPr lang="en-US" smtClean="0">
                <a:ea typeface="ＭＳ Ｐゴシック" charset="-128"/>
                <a:hlinkClick r:id="rId3"/>
              </a:rPr>
              <a:t>http://www.nro.net</a:t>
            </a:r>
            <a:endParaRPr lang="en-US" smtClean="0">
              <a:ea typeface="ＭＳ Ｐゴシック" charset="-128"/>
            </a:endParaRPr>
          </a:p>
          <a:p>
            <a:pPr eaLnBrk="1" hangingPunct="1"/>
            <a:endParaRPr lang="en-US"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pPr eaLnBrk="1" hangingPunct="1">
              <a:defRPr/>
            </a:pPr>
            <a:r>
              <a:rPr lang="en-US">
                <a:ea typeface="ＭＳ Ｐゴシック" charset="-128"/>
                <a:cs typeface="ＭＳ Ｐゴシック" charset="-128"/>
              </a:rPr>
              <a:t>What is the NRO?</a:t>
            </a:r>
          </a:p>
        </p:txBody>
      </p:sp>
      <p:sp>
        <p:nvSpPr>
          <p:cNvPr id="17411" name="Rectangle 3"/>
          <p:cNvSpPr>
            <a:spLocks noGrp="1" noChangeArrowheads="1"/>
          </p:cNvSpPr>
          <p:nvPr>
            <p:ph type="body" idx="1"/>
          </p:nvPr>
        </p:nvSpPr>
        <p:spPr/>
        <p:txBody>
          <a:bodyPr/>
          <a:lstStyle/>
          <a:p>
            <a:pPr eaLnBrk="1" hangingPunct="1"/>
            <a:r>
              <a:rPr lang="en-US" sz="2800" smtClean="0">
                <a:ea typeface="ＭＳ Ｐゴシック" charset="-128"/>
              </a:rPr>
              <a:t>Number Resource Organisation</a:t>
            </a:r>
          </a:p>
          <a:p>
            <a:pPr lvl="1" eaLnBrk="1" hangingPunct="1"/>
            <a:r>
              <a:rPr lang="en-US" sz="2400" smtClean="0">
                <a:ea typeface="ＭＳ Ｐゴシック" charset="-128"/>
              </a:rPr>
              <a:t>Vehicle for RIR cooperation and representation</a:t>
            </a:r>
          </a:p>
          <a:p>
            <a:pPr eaLnBrk="1" hangingPunct="1"/>
            <a:r>
              <a:rPr lang="en-US" sz="2800" smtClean="0">
                <a:ea typeface="ＭＳ Ｐゴシック" charset="-128"/>
              </a:rPr>
              <a:t>Formed for the purposes of:</a:t>
            </a:r>
          </a:p>
          <a:p>
            <a:pPr lvl="1" eaLnBrk="1" hangingPunct="1"/>
            <a:r>
              <a:rPr lang="en-US" sz="2400" smtClean="0">
                <a:ea typeface="ＭＳ Ｐゴシック" charset="-128"/>
              </a:rPr>
              <a:t>protecting the unallocated Number Resource pool</a:t>
            </a:r>
          </a:p>
          <a:p>
            <a:pPr lvl="1" eaLnBrk="1" hangingPunct="1"/>
            <a:r>
              <a:rPr lang="en-US" sz="2400" smtClean="0">
                <a:ea typeface="ＭＳ Ｐゴシック" charset="-128"/>
              </a:rPr>
              <a:t>promoting and protecting the bottom-up policy development process</a:t>
            </a:r>
          </a:p>
          <a:p>
            <a:pPr lvl="1" eaLnBrk="1" hangingPunct="1"/>
            <a:r>
              <a:rPr lang="en-US" sz="2400" smtClean="0">
                <a:ea typeface="ＭＳ Ｐゴシック" charset="-128"/>
              </a:rPr>
              <a:t>acting as a focal point for Internet community input into the RIR system</a:t>
            </a:r>
          </a:p>
          <a:p>
            <a:pPr eaLnBrk="1" hangingPunct="1"/>
            <a:r>
              <a:rPr lang="en-US" sz="2800" smtClean="0">
                <a:ea typeface="ＭＳ Ｐゴシック" charset="-128"/>
              </a:rPr>
              <a:t>Established the ASO within ICANN framework</a:t>
            </a:r>
          </a:p>
          <a:p>
            <a:pPr lvl="1" eaLnBrk="1" hangingPunct="1"/>
            <a:r>
              <a:rPr lang="en-US" sz="2400" smtClean="0">
                <a:ea typeface="ＭＳ Ｐゴシック" charset="-128"/>
              </a:rPr>
              <a:t>By MoU signed on 21 October 2004</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a:lstStyle/>
          <a:p>
            <a:pPr eaLnBrk="1" hangingPunct="1"/>
            <a:r>
              <a:rPr lang="en-US" smtClean="0">
                <a:effectLst>
                  <a:outerShdw blurRad="38100" dist="38100" dir="2700000" algn="tl">
                    <a:srgbClr val="C0C0C0"/>
                  </a:outerShdw>
                </a:effectLst>
                <a:ea typeface="ＭＳ Ｐゴシック" charset="-128"/>
              </a:rPr>
              <a:t>NRO 2011</a:t>
            </a:r>
          </a:p>
        </p:txBody>
      </p:sp>
      <p:sp>
        <p:nvSpPr>
          <p:cNvPr id="19459" name="Rectangle 3"/>
          <p:cNvSpPr>
            <a:spLocks noGrp="1" noChangeArrowheads="1"/>
          </p:cNvSpPr>
          <p:nvPr>
            <p:ph type="body" idx="1"/>
          </p:nvPr>
        </p:nvSpPr>
        <p:spPr/>
        <p:txBody>
          <a:bodyPr/>
          <a:lstStyle/>
          <a:p>
            <a:pPr eaLnBrk="1" hangingPunct="1"/>
            <a:r>
              <a:rPr lang="en-US" sz="2800" smtClean="0">
                <a:ea typeface="ＭＳ Ｐゴシック" charset="-128"/>
              </a:rPr>
              <a:t>Current office holders</a:t>
            </a:r>
          </a:p>
          <a:p>
            <a:pPr lvl="1" eaLnBrk="1" hangingPunct="1"/>
            <a:r>
              <a:rPr lang="en-US" sz="2400" smtClean="0">
                <a:ea typeface="ＭＳ Ｐゴシック" charset="-128"/>
              </a:rPr>
              <a:t>Chairman: Raúl Echeberría, LACNIC</a:t>
            </a:r>
          </a:p>
          <a:p>
            <a:pPr lvl="1" eaLnBrk="1" hangingPunct="1"/>
            <a:r>
              <a:rPr lang="en-US" sz="2400" smtClean="0">
                <a:ea typeface="ＭＳ Ｐゴシック" charset="-128"/>
              </a:rPr>
              <a:t>Secretary: John Curran, ARIN</a:t>
            </a:r>
          </a:p>
          <a:p>
            <a:pPr lvl="1" eaLnBrk="1" hangingPunct="1"/>
            <a:r>
              <a:rPr lang="en-US" sz="2400" smtClean="0">
                <a:ea typeface="ＭＳ Ｐゴシック" charset="-128"/>
              </a:rPr>
              <a:t>Treasurer: Paul Wilson, APNIC</a:t>
            </a:r>
          </a:p>
          <a:p>
            <a:pPr eaLnBrk="1" hangingPunct="1"/>
            <a:r>
              <a:rPr lang="en-US" sz="2800" smtClean="0">
                <a:ea typeface="ＭＳ Ｐゴシック" charset="-128"/>
              </a:rPr>
              <a:t>NRO Coordination Groups</a:t>
            </a:r>
          </a:p>
          <a:p>
            <a:pPr lvl="1" eaLnBrk="1" hangingPunct="1"/>
            <a:r>
              <a:rPr lang="en-US" sz="2400" smtClean="0">
                <a:ea typeface="ＭＳ Ｐゴシック" charset="-128"/>
              </a:rPr>
              <a:t>Engineering Coordination Group (ECG): Chair - Arturo Servin, LACNIC</a:t>
            </a:r>
          </a:p>
          <a:p>
            <a:pPr lvl="1" eaLnBrk="1" hangingPunct="1"/>
            <a:r>
              <a:rPr lang="en-US" sz="2400" smtClean="0">
                <a:ea typeface="ＭＳ Ｐゴシック" charset="-128"/>
              </a:rPr>
              <a:t>Communications Coordination Group (CCG): Chair - Ernesto Majó, LACNIC</a:t>
            </a:r>
          </a:p>
          <a:p>
            <a:pPr lvl="1" eaLnBrk="1" hangingPunct="1"/>
            <a:r>
              <a:rPr lang="en-US" sz="2400" smtClean="0">
                <a:ea typeface="ＭＳ Ｐゴシック" charset="-128"/>
              </a:rPr>
              <a:t>Registration Services Managers (RSM): Chair - Leslie Nobile, ARIN</a:t>
            </a:r>
          </a:p>
          <a:p>
            <a:pPr lvl="1" eaLnBrk="1" hangingPunct="1">
              <a:buFontTx/>
              <a:buNone/>
            </a:pPr>
            <a:endParaRPr lang="en-US" smtClean="0">
              <a:ea typeface="ＭＳ Ｐゴシック" charset="-128"/>
            </a:endParaRPr>
          </a:p>
          <a:p>
            <a:pPr lvl="2" eaLnBrk="1" hangingPunct="1">
              <a:buFontTx/>
              <a:buNone/>
            </a:pPr>
            <a:endParaRPr lang="en-US" smtClean="0">
              <a:ea typeface="ＭＳ Ｐゴシック" charset="-128"/>
            </a:endParaRPr>
          </a:p>
          <a:p>
            <a:pPr lvl="1" eaLnBrk="1" hangingPunct="1"/>
            <a:endParaRPr lang="en-US" i="1"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6" name="Rectangle 6"/>
          <p:cNvSpPr>
            <a:spLocks noGrp="1" noChangeArrowheads="1"/>
          </p:cNvSpPr>
          <p:nvPr>
            <p:ph type="title"/>
          </p:nvPr>
        </p:nvSpPr>
        <p:spPr/>
        <p:txBody>
          <a:bodyPr/>
          <a:lstStyle/>
          <a:p>
            <a:pPr eaLnBrk="1" hangingPunct="1">
              <a:defRPr/>
            </a:pPr>
            <a:r>
              <a:rPr lang="en-US" dirty="0">
                <a:ea typeface="ＭＳ Ｐゴシック" charset="-128"/>
                <a:cs typeface="ＭＳ Ｐゴシック" charset="-128"/>
              </a:rPr>
              <a:t>ICANN / ASO</a:t>
            </a:r>
          </a:p>
        </p:txBody>
      </p:sp>
      <p:sp>
        <p:nvSpPr>
          <p:cNvPr id="21507" name="Rectangle 7"/>
          <p:cNvSpPr>
            <a:spLocks noGrp="1" noChangeArrowheads="1"/>
          </p:cNvSpPr>
          <p:nvPr>
            <p:ph type="body" idx="1"/>
          </p:nvPr>
        </p:nvSpPr>
        <p:spPr/>
        <p:txBody>
          <a:bodyPr/>
          <a:lstStyle/>
          <a:p>
            <a:pPr eaLnBrk="1" hangingPunct="1">
              <a:lnSpc>
                <a:spcPct val="80000"/>
              </a:lnSpc>
            </a:pPr>
            <a:r>
              <a:rPr lang="en-US" sz="3000" smtClean="0">
                <a:ea typeface="ＭＳ Ｐゴシック" charset="-128"/>
              </a:rPr>
              <a:t>NRO expenses distribution 2010</a:t>
            </a:r>
          </a:p>
          <a:p>
            <a:pPr lvl="1" eaLnBrk="1" hangingPunct="1">
              <a:lnSpc>
                <a:spcPct val="80000"/>
              </a:lnSpc>
            </a:pPr>
            <a:r>
              <a:rPr lang="en-US" sz="2400" smtClean="0">
                <a:ea typeface="ＭＳ Ｐゴシック" charset="-128"/>
              </a:rPr>
              <a:t>Weighted formula based on revenue and resources held</a:t>
            </a:r>
          </a:p>
          <a:p>
            <a:pPr marL="1028700" lvl="3" indent="0">
              <a:spcBef>
                <a:spcPct val="0"/>
              </a:spcBef>
              <a:spcAft>
                <a:spcPts val="1000"/>
              </a:spcAft>
              <a:buFontTx/>
              <a:buNone/>
            </a:pPr>
            <a:r>
              <a:rPr lang="en-US" smtClean="0">
                <a:latin typeface="Cambria" charset="0"/>
                <a:ea typeface="ＭＳ 明朝" charset="-128"/>
              </a:rPr>
              <a:t>AfriNIC	  3.50 %</a:t>
            </a:r>
          </a:p>
          <a:p>
            <a:pPr marL="1028700" lvl="3" indent="0">
              <a:spcBef>
                <a:spcPct val="0"/>
              </a:spcBef>
              <a:spcAft>
                <a:spcPts val="1000"/>
              </a:spcAft>
              <a:buFontTx/>
              <a:buNone/>
            </a:pPr>
            <a:r>
              <a:rPr lang="en-US" smtClean="0">
                <a:latin typeface="Cambria" charset="0"/>
                <a:ea typeface="ＭＳ 明朝" charset="-128"/>
              </a:rPr>
              <a:t>APNIC		32.40 %</a:t>
            </a:r>
          </a:p>
          <a:p>
            <a:pPr marL="1028700" lvl="3" indent="0">
              <a:spcBef>
                <a:spcPct val="0"/>
              </a:spcBef>
              <a:spcAft>
                <a:spcPts val="1000"/>
              </a:spcAft>
              <a:buFontTx/>
              <a:buNone/>
            </a:pPr>
            <a:r>
              <a:rPr lang="en-US" smtClean="0">
                <a:latin typeface="Cambria" charset="0"/>
                <a:ea typeface="ＭＳ 明朝" charset="-128"/>
              </a:rPr>
              <a:t>ARIN		24.70 %</a:t>
            </a:r>
          </a:p>
          <a:p>
            <a:pPr marL="1028700" lvl="3" indent="0">
              <a:spcBef>
                <a:spcPct val="0"/>
              </a:spcBef>
              <a:spcAft>
                <a:spcPts val="1000"/>
              </a:spcAft>
              <a:buFontTx/>
              <a:buNone/>
            </a:pPr>
            <a:r>
              <a:rPr lang="en-US" smtClean="0">
                <a:latin typeface="Cambria" charset="0"/>
                <a:ea typeface="ＭＳ 明朝" charset="-128"/>
              </a:rPr>
              <a:t>LACNIC	  4.70 %</a:t>
            </a:r>
          </a:p>
          <a:p>
            <a:pPr marL="1028700" lvl="3" indent="0">
              <a:spcBef>
                <a:spcPct val="0"/>
              </a:spcBef>
              <a:spcAft>
                <a:spcPts val="1000"/>
              </a:spcAft>
              <a:buFontTx/>
              <a:buNone/>
            </a:pPr>
            <a:r>
              <a:rPr lang="en-US" smtClean="0">
                <a:latin typeface="Cambria" charset="0"/>
                <a:ea typeface="ＭＳ 明朝" charset="-128"/>
              </a:rPr>
              <a:t>RIPE NCC	34.60 %</a:t>
            </a:r>
          </a:p>
          <a:p>
            <a:pPr lvl="2" eaLnBrk="1" hangingPunct="1">
              <a:lnSpc>
                <a:spcPct val="80000"/>
              </a:lnSpc>
              <a:buFontTx/>
              <a:buNone/>
            </a:pPr>
            <a:endParaRPr lang="en-US" sz="2200" smtClean="0">
              <a:ea typeface="ＭＳ Ｐゴシック" charset="-128"/>
            </a:endParaRPr>
          </a:p>
          <a:p>
            <a:pPr eaLnBrk="1" hangingPunct="1">
              <a:lnSpc>
                <a:spcPct val="80000"/>
              </a:lnSpc>
            </a:pPr>
            <a:r>
              <a:rPr lang="en-US" sz="3000" smtClean="0">
                <a:ea typeface="ＭＳ Ｐゴシック" charset="-128"/>
              </a:rPr>
              <a:t>NRO contribution to ICANN </a:t>
            </a:r>
          </a:p>
          <a:p>
            <a:pPr lvl="1" eaLnBrk="1" hangingPunct="1">
              <a:lnSpc>
                <a:spcPct val="80000"/>
              </a:lnSpc>
            </a:pPr>
            <a:r>
              <a:rPr lang="en-US" sz="2400" smtClean="0">
                <a:ea typeface="ＭＳ Ｐゴシック" charset="-128"/>
              </a:rPr>
              <a:t>We have renewed our agreement</a:t>
            </a:r>
          </a:p>
          <a:p>
            <a:pPr lvl="1" eaLnBrk="1" hangingPunct="1">
              <a:lnSpc>
                <a:spcPct val="80000"/>
              </a:lnSpc>
            </a:pPr>
            <a:r>
              <a:rPr lang="en-US" sz="2400" smtClean="0">
                <a:ea typeface="ＭＳ Ｐゴシック" charset="-128"/>
              </a:rPr>
              <a:t>The NRO remains committed to a yearly contribution of $823,000.</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6" name="Rectangle 6"/>
          <p:cNvSpPr>
            <a:spLocks noGrp="1" noChangeArrowheads="1"/>
          </p:cNvSpPr>
          <p:nvPr>
            <p:ph type="title"/>
          </p:nvPr>
        </p:nvSpPr>
        <p:spPr>
          <a:xfrm>
            <a:off x="252536" y="0"/>
            <a:ext cx="9144000" cy="1223963"/>
          </a:xfrm>
        </p:spPr>
        <p:txBody>
          <a:bodyPr/>
          <a:lstStyle/>
          <a:p>
            <a:pPr eaLnBrk="1" hangingPunct="1"/>
            <a:r>
              <a:rPr lang="en-US" dirty="0" smtClean="0">
                <a:effectLst>
                  <a:outerShdw blurRad="38100" dist="38100" dir="2700000" algn="tl">
                    <a:srgbClr val="C0C0C0"/>
                  </a:outerShdw>
                </a:effectLst>
                <a:ea typeface="ＭＳ Ｐゴシック" charset="-128"/>
              </a:rPr>
              <a:t>NRO &amp; ICANN – 2010/2011</a:t>
            </a:r>
          </a:p>
        </p:txBody>
      </p:sp>
      <p:sp>
        <p:nvSpPr>
          <p:cNvPr id="23555" name="Rectangle 7"/>
          <p:cNvSpPr>
            <a:spLocks noGrp="1" noChangeArrowheads="1"/>
          </p:cNvSpPr>
          <p:nvPr>
            <p:ph type="body" idx="1"/>
          </p:nvPr>
        </p:nvSpPr>
        <p:spPr>
          <a:xfrm>
            <a:off x="304800" y="1143000"/>
            <a:ext cx="8102600" cy="4979988"/>
          </a:xfrm>
        </p:spPr>
        <p:txBody>
          <a:bodyPr/>
          <a:lstStyle/>
          <a:p>
            <a:pPr eaLnBrk="1" hangingPunct="1"/>
            <a:r>
              <a:rPr lang="en-US" sz="2800" dirty="0" smtClean="0">
                <a:ea typeface="ＭＳ Ｐゴシック" charset="-128"/>
              </a:rPr>
              <a:t>Brussels, Belgium, 20-25 June 2010</a:t>
            </a:r>
          </a:p>
          <a:p>
            <a:pPr lvl="2" eaLnBrk="1" hangingPunct="1"/>
            <a:r>
              <a:rPr lang="en-US" sz="2000" dirty="0" smtClean="0">
                <a:ea typeface="ＭＳ Ｐゴシック" charset="-128"/>
              </a:rPr>
              <a:t>Meeting with ICANN/IANA Vice President, Elise </a:t>
            </a:r>
            <a:r>
              <a:rPr lang="en-US" sz="2000" dirty="0" err="1" smtClean="0">
                <a:ea typeface="ＭＳ Ｐゴシック" charset="-128"/>
              </a:rPr>
              <a:t>Gerich</a:t>
            </a:r>
            <a:endParaRPr lang="en-US" sz="2000" dirty="0" smtClean="0">
              <a:ea typeface="ＭＳ Ｐゴシック" charset="-128"/>
            </a:endParaRPr>
          </a:p>
          <a:p>
            <a:pPr lvl="2" eaLnBrk="1" hangingPunct="1"/>
            <a:r>
              <a:rPr lang="en-US" sz="2000" dirty="0" smtClean="0">
                <a:ea typeface="ＭＳ Ｐゴシック" charset="-128"/>
              </a:rPr>
              <a:t>NRO Retreat</a:t>
            </a:r>
          </a:p>
          <a:p>
            <a:pPr lvl="2" eaLnBrk="1" hangingPunct="1"/>
            <a:r>
              <a:rPr lang="en-US" sz="2000" dirty="0" smtClean="0">
                <a:ea typeface="ＭＳ Ｐゴシック" charset="-128"/>
              </a:rPr>
              <a:t>Resulted in NRO participation in Accountability and Transparency Review Committees through the ASO AC</a:t>
            </a:r>
          </a:p>
          <a:p>
            <a:pPr eaLnBrk="1" hangingPunct="1"/>
            <a:r>
              <a:rPr lang="en-US" sz="2800" dirty="0" err="1" smtClean="0">
                <a:ea typeface="ＭＳ Ｐゴシック" charset="-128"/>
              </a:rPr>
              <a:t>Cartegena</a:t>
            </a:r>
            <a:r>
              <a:rPr lang="en-US" sz="2800" dirty="0" smtClean="0">
                <a:ea typeface="ＭＳ Ｐゴシック" charset="-128"/>
              </a:rPr>
              <a:t> de </a:t>
            </a:r>
            <a:r>
              <a:rPr lang="en-US" sz="2800" dirty="0" err="1" smtClean="0">
                <a:ea typeface="ＭＳ Ｐゴシック" charset="-128"/>
              </a:rPr>
              <a:t>Indias</a:t>
            </a:r>
            <a:r>
              <a:rPr lang="en-US" sz="2800" dirty="0" smtClean="0">
                <a:ea typeface="ＭＳ Ｐゴシック" charset="-128"/>
              </a:rPr>
              <a:t>, Columbia, 5-10 December 2010 </a:t>
            </a:r>
          </a:p>
          <a:p>
            <a:pPr lvl="2" eaLnBrk="1" hangingPunct="1"/>
            <a:r>
              <a:rPr lang="en-US" sz="2000" dirty="0" smtClean="0">
                <a:ea typeface="ＭＳ Ｐゴシック" charset="-128"/>
              </a:rPr>
              <a:t>ASO AC Update to Community, ICANN Board and Government Advisory Committee (GAC)</a:t>
            </a:r>
          </a:p>
          <a:p>
            <a:pPr eaLnBrk="1" hangingPunct="1"/>
            <a:r>
              <a:rPr lang="en-US" dirty="0" smtClean="0">
                <a:ea typeface="ＭＳ Ｐゴシック" charset="-128"/>
              </a:rPr>
              <a:t>San Francisco, USA, 13-18 March 2011</a:t>
            </a:r>
          </a:p>
          <a:p>
            <a:pPr lvl="2" eaLnBrk="1" hangingPunct="1"/>
            <a:r>
              <a:rPr lang="en-US" dirty="0" smtClean="0">
                <a:ea typeface="ＭＳ Ｐゴシック" charset="-128"/>
              </a:rPr>
              <a:t>ASO AC Update to Community</a:t>
            </a:r>
          </a:p>
          <a:p>
            <a:pPr lvl="2" eaLnBrk="1" hangingPunct="1"/>
            <a:r>
              <a:rPr lang="en-US" dirty="0" smtClean="0">
                <a:ea typeface="ＭＳ Ｐゴシック" charset="-128"/>
              </a:rPr>
              <a:t>ASO AC meeting</a:t>
            </a:r>
          </a:p>
          <a:p>
            <a:pPr eaLnBrk="1" hangingPunct="1"/>
            <a:endParaRPr lang="en-US" sz="2800" dirty="0" smtClean="0">
              <a:ea typeface="ＭＳ Ｐゴシック" charset="-128"/>
            </a:endParaRPr>
          </a:p>
          <a:p>
            <a:pPr lvl="3" eaLnBrk="1" hangingPunct="1">
              <a:buFontTx/>
              <a:buNone/>
            </a:pPr>
            <a:endParaRPr lang="en-US" sz="1800" dirty="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p:txBody>
          <a:bodyPr/>
          <a:lstStyle/>
          <a:p>
            <a:pPr eaLnBrk="1" hangingPunct="1">
              <a:defRPr/>
            </a:pPr>
            <a:r>
              <a:rPr lang="en-US">
                <a:ea typeface="ＭＳ Ｐゴシック" charset="-128"/>
                <a:cs typeface="ＭＳ Ｐゴシック" charset="-128"/>
              </a:rPr>
              <a:t>      Internet Governance Forum</a:t>
            </a:r>
          </a:p>
        </p:txBody>
      </p:sp>
      <p:sp>
        <p:nvSpPr>
          <p:cNvPr id="25603" name="Rectangle 3"/>
          <p:cNvSpPr>
            <a:spLocks noGrp="1" noChangeArrowheads="1"/>
          </p:cNvSpPr>
          <p:nvPr>
            <p:ph type="body" idx="1"/>
          </p:nvPr>
        </p:nvSpPr>
        <p:spPr>
          <a:xfrm>
            <a:off x="228600" y="765175"/>
            <a:ext cx="8102600" cy="5791200"/>
          </a:xfrm>
        </p:spPr>
        <p:txBody>
          <a:bodyPr/>
          <a:lstStyle/>
          <a:p>
            <a:pPr eaLnBrk="1" hangingPunct="1">
              <a:lnSpc>
                <a:spcPct val="80000"/>
              </a:lnSpc>
            </a:pPr>
            <a:endParaRPr lang="en-US" sz="2700" smtClean="0">
              <a:ea typeface="ＭＳ Ｐゴシック" charset="-128"/>
            </a:endParaRPr>
          </a:p>
          <a:p>
            <a:pPr eaLnBrk="1" hangingPunct="1">
              <a:lnSpc>
                <a:spcPct val="80000"/>
              </a:lnSpc>
            </a:pPr>
            <a:r>
              <a:rPr lang="en-US" sz="2700" smtClean="0">
                <a:ea typeface="ＭＳ Ｐゴシック" charset="-128"/>
              </a:rPr>
              <a:t>NRO has actively participated in all the previous IGF events</a:t>
            </a:r>
          </a:p>
          <a:p>
            <a:pPr eaLnBrk="1" hangingPunct="1">
              <a:lnSpc>
                <a:spcPct val="80000"/>
              </a:lnSpc>
            </a:pPr>
            <a:r>
              <a:rPr lang="en-US" sz="2400" smtClean="0">
                <a:ea typeface="ＭＳ Ｐゴシック" charset="-128"/>
              </a:rPr>
              <a:t>NRO is represented in the Multistakeholder Advisory Group (MAG) - Raúl Echeberría and  Cathy Handley</a:t>
            </a:r>
          </a:p>
          <a:p>
            <a:pPr eaLnBrk="1" hangingPunct="1">
              <a:lnSpc>
                <a:spcPct val="80000"/>
              </a:lnSpc>
            </a:pPr>
            <a:r>
              <a:rPr lang="en-US" sz="2400" smtClean="0">
                <a:ea typeface="ＭＳ Ｐゴシック" charset="-128"/>
              </a:rPr>
              <a:t>NRO is represented in the Commission on Science and Technology for Development (CSTD) Working Group - Sam Dickinson and Oscar Robles. </a:t>
            </a:r>
          </a:p>
          <a:p>
            <a:pPr eaLnBrk="1" hangingPunct="1">
              <a:lnSpc>
                <a:spcPct val="80000"/>
              </a:lnSpc>
              <a:buFontTx/>
              <a:buNone/>
            </a:pPr>
            <a:endParaRPr lang="en-US" sz="2400" smtClean="0">
              <a:ea typeface="ＭＳ Ｐゴシック" charset="-128"/>
            </a:endParaRPr>
          </a:p>
          <a:p>
            <a:pPr eaLnBrk="1" hangingPunct="1">
              <a:lnSpc>
                <a:spcPct val="80000"/>
              </a:lnSpc>
            </a:pPr>
            <a:r>
              <a:rPr lang="en-US" sz="2700" smtClean="0">
                <a:ea typeface="ＭＳ Ｐゴシック" charset="-128"/>
              </a:rPr>
              <a:t>Last Meeting</a:t>
            </a:r>
          </a:p>
          <a:p>
            <a:pPr lvl="1" eaLnBrk="1" hangingPunct="1">
              <a:lnSpc>
                <a:spcPct val="80000"/>
              </a:lnSpc>
            </a:pPr>
            <a:r>
              <a:rPr lang="en-US" sz="2400" smtClean="0">
                <a:ea typeface="ＭＳ Ｐゴシック" charset="-128"/>
              </a:rPr>
              <a:t>14-17 September in Vilnius, Lithuania  </a:t>
            </a:r>
          </a:p>
          <a:p>
            <a:pPr lvl="2" eaLnBrk="1" hangingPunct="1">
              <a:lnSpc>
                <a:spcPct val="80000"/>
              </a:lnSpc>
            </a:pPr>
            <a:r>
              <a:rPr lang="en-US" sz="2000" smtClean="0">
                <a:ea typeface="ＭＳ Ｐゴシック" charset="-128"/>
              </a:rPr>
              <a:t>Meeting with UN Assistant Secretary General Jomo</a:t>
            </a:r>
          </a:p>
          <a:p>
            <a:pPr lvl="2" eaLnBrk="1" hangingPunct="1">
              <a:lnSpc>
                <a:spcPct val="80000"/>
              </a:lnSpc>
            </a:pPr>
            <a:r>
              <a:rPr lang="en-US" sz="2000" smtClean="0">
                <a:ea typeface="ＭＳ Ｐゴシック" charset="-128"/>
              </a:rPr>
              <a:t>NRO Booth run by RIR staff</a:t>
            </a:r>
          </a:p>
          <a:p>
            <a:pPr lvl="2" eaLnBrk="1" hangingPunct="1">
              <a:lnSpc>
                <a:spcPct val="80000"/>
              </a:lnSpc>
            </a:pPr>
            <a:r>
              <a:rPr lang="en-US" sz="2000" smtClean="0">
                <a:ea typeface="ＭＳ Ｐゴシック" charset="-128"/>
              </a:rPr>
              <a:t>Workshop Coordination &amp; Participation</a:t>
            </a:r>
          </a:p>
          <a:p>
            <a:pPr lvl="2" eaLnBrk="1" hangingPunct="1">
              <a:lnSpc>
                <a:spcPct val="80000"/>
              </a:lnSpc>
            </a:pPr>
            <a:r>
              <a:rPr lang="en-US" sz="2000" smtClean="0">
                <a:ea typeface="ＭＳ Ｐゴシック" charset="-128"/>
              </a:rPr>
              <a:t>Financial contribution to the IGF Secretariat</a:t>
            </a:r>
          </a:p>
          <a:p>
            <a:pPr lvl="2" eaLnBrk="1" hangingPunct="1">
              <a:lnSpc>
                <a:spcPct val="80000"/>
              </a:lnSpc>
            </a:pPr>
            <a:r>
              <a:rPr lang="en-US" sz="2000" smtClean="0">
                <a:ea typeface="ＭＳ Ｐゴシック" charset="-128"/>
              </a:rPr>
              <a:t>NRO Press Release regarding IPv6</a:t>
            </a:r>
          </a:p>
          <a:p>
            <a:pPr lvl="2" eaLnBrk="1" hangingPunct="1">
              <a:lnSpc>
                <a:spcPct val="80000"/>
              </a:lnSpc>
            </a:pPr>
            <a:r>
              <a:rPr lang="en-US" sz="2000" smtClean="0">
                <a:ea typeface="ＭＳ Ｐゴシック" charset="-128"/>
              </a:rPr>
              <a:t>Updated NRO Brochure on Continuing Cooperation</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ea typeface="ＭＳ Ｐゴシック" pitchFamily="-110" charset="-128"/>
                <a:cs typeface="ＭＳ Ｐゴシック" pitchFamily="-110" charset="-128"/>
              </a:rPr>
              <a:t>        </a:t>
            </a:r>
            <a:r>
              <a:rPr lang="en-US" sz="2800">
                <a:ea typeface="ＭＳ Ｐゴシック" pitchFamily="-110" charset="-128"/>
                <a:cs typeface="ＭＳ Ｐゴシック" pitchFamily="-110" charset="-128"/>
              </a:rPr>
              <a:t>International cooperation</a:t>
            </a:r>
          </a:p>
        </p:txBody>
      </p:sp>
      <p:sp>
        <p:nvSpPr>
          <p:cNvPr id="27651" name="Content Placeholder 2"/>
          <p:cNvSpPr>
            <a:spLocks noGrp="1"/>
          </p:cNvSpPr>
          <p:nvPr>
            <p:ph idx="1"/>
          </p:nvPr>
        </p:nvSpPr>
        <p:spPr>
          <a:xfrm>
            <a:off x="381000" y="1143000"/>
            <a:ext cx="8102600" cy="5715000"/>
          </a:xfrm>
        </p:spPr>
        <p:txBody>
          <a:bodyPr>
            <a:normAutofit lnSpcReduction="10000"/>
          </a:bodyPr>
          <a:lstStyle/>
          <a:p>
            <a:pPr eaLnBrk="1" hangingPunct="1">
              <a:lnSpc>
                <a:spcPct val="80000"/>
              </a:lnSpc>
              <a:defRPr/>
            </a:pPr>
            <a:r>
              <a:rPr lang="en-US" sz="2800" dirty="0" smtClean="0">
                <a:ea typeface="ＭＳ Ｐゴシック" pitchFamily="-109" charset="-128"/>
                <a:cs typeface="ＭＳ Ｐゴシック" pitchFamily="-109" charset="-128"/>
              </a:rPr>
              <a:t>ITU</a:t>
            </a:r>
          </a:p>
          <a:p>
            <a:pPr lvl="1" eaLnBrk="1" hangingPunct="1">
              <a:lnSpc>
                <a:spcPct val="80000"/>
              </a:lnSpc>
              <a:defRPr/>
            </a:pPr>
            <a:r>
              <a:rPr lang="en-US" sz="2400" dirty="0" smtClean="0">
                <a:ea typeface="ＭＳ Ｐゴシック" pitchFamily="-109" charset="-128"/>
                <a:cs typeface="ＭＳ Ｐゴシック" pitchFamily="-109" charset="-128"/>
              </a:rPr>
              <a:t>Continued efforts to promote self governance model</a:t>
            </a:r>
          </a:p>
          <a:p>
            <a:pPr lvl="1" eaLnBrk="1" hangingPunct="1">
              <a:lnSpc>
                <a:spcPct val="80000"/>
              </a:lnSpc>
              <a:defRPr/>
            </a:pPr>
            <a:r>
              <a:rPr lang="en-US" sz="2400" dirty="0" smtClean="0">
                <a:ea typeface="ＭＳ Ｐゴシック" pitchFamily="-109" charset="-128"/>
                <a:cs typeface="ＭＳ Ｐゴシック" pitchFamily="-109" charset="-128"/>
              </a:rPr>
              <a:t>Participation in the 3 meeting of the ITU IPv6 WG</a:t>
            </a:r>
          </a:p>
          <a:p>
            <a:pPr lvl="1" eaLnBrk="1" hangingPunct="1">
              <a:lnSpc>
                <a:spcPct val="80000"/>
              </a:lnSpc>
              <a:defRPr/>
            </a:pPr>
            <a:r>
              <a:rPr lang="en-US" sz="2400" dirty="0" smtClean="0">
                <a:ea typeface="ＭＳ Ｐゴシック" pitchFamily="-109" charset="-128"/>
                <a:cs typeface="ＭＳ Ｐゴシック" pitchFamily="-109" charset="-128"/>
              </a:rPr>
              <a:t>Participation in </a:t>
            </a:r>
            <a:r>
              <a:rPr lang="en-US" sz="2400" dirty="0" smtClean="0"/>
              <a:t>Plenipotentiary, 4-22 October 2010, Guadalajara, Mexico</a:t>
            </a:r>
          </a:p>
          <a:p>
            <a:pPr lvl="1" eaLnBrk="1" hangingPunct="1">
              <a:lnSpc>
                <a:spcPct val="80000"/>
              </a:lnSpc>
              <a:defRPr/>
            </a:pPr>
            <a:r>
              <a:rPr lang="en-US" sz="2400" dirty="0" smtClean="0">
                <a:ea typeface="ＭＳ Ｐゴシック" pitchFamily="-109" charset="-128"/>
                <a:cs typeface="ＭＳ Ｐゴシック" pitchFamily="-109" charset="-128"/>
              </a:rPr>
              <a:t>Letter to the ITU-T and ITU-D inviting them to hold talks consistent with the outcomes of the </a:t>
            </a:r>
            <a:r>
              <a:rPr lang="en-US" sz="2400" dirty="0" err="1" smtClean="0">
                <a:ea typeface="ＭＳ Ｐゴシック" pitchFamily="-109" charset="-128"/>
                <a:cs typeface="ＭＳ Ｐゴシック" pitchFamily="-109" charset="-128"/>
              </a:rPr>
              <a:t>Plenipot</a:t>
            </a:r>
            <a:r>
              <a:rPr lang="en-US" sz="2400" dirty="0" smtClean="0">
                <a:ea typeface="ＭＳ Ｐゴシック" pitchFamily="-109" charset="-128"/>
                <a:cs typeface="ＭＳ Ｐゴシック" pitchFamily="-109" charset="-128"/>
              </a:rPr>
              <a:t> 2010 with regard to ITU interaction with other stakeholders. </a:t>
            </a:r>
          </a:p>
          <a:p>
            <a:pPr lvl="1" eaLnBrk="1" hangingPunct="1">
              <a:lnSpc>
                <a:spcPct val="80000"/>
              </a:lnSpc>
              <a:defRPr/>
            </a:pPr>
            <a:endParaRPr lang="en-US" sz="2400" dirty="0" smtClean="0"/>
          </a:p>
          <a:p>
            <a:pPr eaLnBrk="1" hangingPunct="1">
              <a:lnSpc>
                <a:spcPct val="90000"/>
              </a:lnSpc>
              <a:defRPr/>
            </a:pPr>
            <a:r>
              <a:rPr lang="en-US" sz="2800" dirty="0" smtClean="0">
                <a:ea typeface="ＭＳ Ｐゴシック" pitchFamily="-109" charset="-128"/>
                <a:cs typeface="ＭＳ Ｐゴシック" pitchFamily="-109" charset="-128"/>
              </a:rPr>
              <a:t>OECD</a:t>
            </a:r>
          </a:p>
          <a:p>
            <a:pPr lvl="1" eaLnBrk="1" hangingPunct="1">
              <a:lnSpc>
                <a:spcPct val="90000"/>
              </a:lnSpc>
              <a:defRPr/>
            </a:pPr>
            <a:r>
              <a:rPr lang="en-US" sz="2400" dirty="0" smtClean="0">
                <a:ea typeface="ＭＳ Ｐゴシック" pitchFamily="-109" charset="-128"/>
                <a:cs typeface="ＭＳ Ｐゴシック" pitchFamily="-109" charset="-128"/>
              </a:rPr>
              <a:t>The NRO is a founding member of the Internet Technical Advisory Committee (ITAC), continues its participation advising on issues of critical Internet resources in forums including the Working Party on Communications Infrastructure and Service Policy (CISP)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p:txBody>
          <a:bodyPr/>
          <a:lstStyle/>
          <a:p>
            <a:pPr eaLnBrk="1" hangingPunct="1"/>
            <a:r>
              <a:rPr lang="en-US" smtClean="0">
                <a:effectLst>
                  <a:outerShdw blurRad="38100" dist="38100" dir="2700000" algn="tl">
                    <a:srgbClr val="C0C0C0"/>
                  </a:outerShdw>
                </a:effectLst>
                <a:ea typeface="ＭＳ Ｐゴシック" charset="-128"/>
              </a:rPr>
              <a:t>     </a:t>
            </a:r>
            <a:r>
              <a:rPr lang="en-US" sz="2800" smtClean="0">
                <a:effectLst>
                  <a:outerShdw blurRad="38100" dist="38100" dir="2700000" algn="tl">
                    <a:srgbClr val="C0C0C0"/>
                  </a:outerShdw>
                </a:effectLst>
                <a:ea typeface="ＭＳ Ｐゴシック" charset="-128"/>
              </a:rPr>
              <a:t>Ongoing activities in 2010/11</a:t>
            </a:r>
          </a:p>
        </p:txBody>
      </p:sp>
      <p:sp>
        <p:nvSpPr>
          <p:cNvPr id="28675" name="Rectangle 3"/>
          <p:cNvSpPr>
            <a:spLocks noGrp="1" noChangeArrowheads="1"/>
          </p:cNvSpPr>
          <p:nvPr>
            <p:ph type="body" idx="1"/>
          </p:nvPr>
        </p:nvSpPr>
        <p:spPr>
          <a:xfrm>
            <a:off x="395288" y="764877"/>
            <a:ext cx="8137525" cy="5832475"/>
          </a:xfrm>
        </p:spPr>
        <p:txBody>
          <a:bodyPr/>
          <a:lstStyle/>
          <a:p>
            <a:pPr eaLnBrk="1" hangingPunct="1">
              <a:lnSpc>
                <a:spcPct val="90000"/>
              </a:lnSpc>
              <a:buFontTx/>
              <a:buNone/>
            </a:pPr>
            <a:endParaRPr lang="en-US" sz="2800" dirty="0" smtClean="0">
              <a:ea typeface="ＭＳ Ｐゴシック" charset="-128"/>
            </a:endParaRPr>
          </a:p>
          <a:p>
            <a:pPr eaLnBrk="1" hangingPunct="1">
              <a:lnSpc>
                <a:spcPct val="90000"/>
              </a:lnSpc>
            </a:pPr>
            <a:r>
              <a:rPr lang="en-US" sz="2800" dirty="0" smtClean="0">
                <a:ea typeface="ＭＳ Ｐゴシック" charset="-128"/>
              </a:rPr>
              <a:t>Engineering Coordination</a:t>
            </a:r>
          </a:p>
          <a:p>
            <a:pPr lvl="1" eaLnBrk="1" hangingPunct="1">
              <a:lnSpc>
                <a:spcPct val="90000"/>
              </a:lnSpc>
            </a:pPr>
            <a:r>
              <a:rPr lang="en-US" sz="2400" dirty="0" smtClean="0">
                <a:ea typeface="ＭＳ Ｐゴシック" charset="-128"/>
              </a:rPr>
              <a:t>Focus on Resource Certification (RPKI) implementation coordination</a:t>
            </a:r>
          </a:p>
          <a:p>
            <a:pPr eaLnBrk="1" hangingPunct="1">
              <a:lnSpc>
                <a:spcPct val="90000"/>
              </a:lnSpc>
            </a:pPr>
            <a:endParaRPr lang="en-US" sz="2800" dirty="0" smtClean="0">
              <a:ea typeface="ＭＳ Ｐゴシック" charset="-128"/>
            </a:endParaRPr>
          </a:p>
          <a:p>
            <a:pPr eaLnBrk="1" hangingPunct="1">
              <a:lnSpc>
                <a:spcPct val="90000"/>
              </a:lnSpc>
            </a:pPr>
            <a:r>
              <a:rPr lang="en-US" sz="2800" dirty="0" smtClean="0">
                <a:ea typeface="ＭＳ Ｐゴシック" charset="-128"/>
              </a:rPr>
              <a:t>NRO workshop in 3-8 February, </a:t>
            </a:r>
            <a:r>
              <a:rPr lang="en-US" sz="2800" dirty="0" smtClean="0">
                <a:ea typeface="ＭＳ Ｐゴシック" charset="-128"/>
              </a:rPr>
              <a:t>Miami, </a:t>
            </a:r>
            <a:r>
              <a:rPr lang="en-US" sz="2800" dirty="0" smtClean="0">
                <a:ea typeface="ＭＳ Ｐゴシック" charset="-128"/>
              </a:rPr>
              <a:t>Florida</a:t>
            </a:r>
          </a:p>
          <a:p>
            <a:pPr lvl="1" eaLnBrk="1" hangingPunct="1">
              <a:lnSpc>
                <a:spcPct val="90000"/>
              </a:lnSpc>
            </a:pPr>
            <a:r>
              <a:rPr lang="en-US" sz="2400" dirty="0" smtClean="0">
                <a:ea typeface="ＭＳ Ｐゴシック" charset="-128"/>
              </a:rPr>
              <a:t>Hosted by ARIN</a:t>
            </a:r>
          </a:p>
          <a:p>
            <a:pPr lvl="1" eaLnBrk="1" hangingPunct="1">
              <a:lnSpc>
                <a:spcPct val="90000"/>
              </a:lnSpc>
            </a:pPr>
            <a:r>
              <a:rPr lang="en-US" sz="2400" dirty="0" smtClean="0">
                <a:ea typeface="ＭＳ Ｐゴシック" charset="-128"/>
              </a:rPr>
              <a:t>Concurrent with ICANN/IANA distribution of last 5 /8s</a:t>
            </a:r>
          </a:p>
          <a:p>
            <a:pPr lvl="1" eaLnBrk="1" hangingPunct="1">
              <a:lnSpc>
                <a:spcPct val="90000"/>
              </a:lnSpc>
            </a:pPr>
            <a:r>
              <a:rPr lang="en-US" sz="2400" dirty="0" smtClean="0">
                <a:ea typeface="ＭＳ Ｐゴシック" charset="-128"/>
              </a:rPr>
              <a:t>Met with ICANN, ISOC, IAB &amp; IETF </a:t>
            </a:r>
            <a:r>
              <a:rPr lang="en-US" sz="2400" dirty="0" smtClean="0">
                <a:ea typeface="ＭＳ Ｐゴシック" charset="-128"/>
              </a:rPr>
              <a:t>Executives</a:t>
            </a:r>
          </a:p>
          <a:p>
            <a:pPr lvl="1" eaLnBrk="1" hangingPunct="1">
              <a:lnSpc>
                <a:spcPct val="90000"/>
              </a:lnSpc>
            </a:pPr>
            <a:endParaRPr lang="en-US" dirty="0">
              <a:ea typeface="ＭＳ Ｐゴシック" charset="-128"/>
              <a:cs typeface="ＭＳ Ｐゴシック" pitchFamily="-112" charset="-128"/>
            </a:endParaRPr>
          </a:p>
          <a:p>
            <a:pPr eaLnBrk="1" hangingPunct="1">
              <a:lnSpc>
                <a:spcPct val="90000"/>
              </a:lnSpc>
            </a:pPr>
            <a:r>
              <a:rPr lang="en-US" sz="2800" dirty="0">
                <a:ea typeface="ＭＳ Ｐゴシック" charset="-128"/>
              </a:rPr>
              <a:t>NRO EC retreat, </a:t>
            </a:r>
            <a:r>
              <a:rPr lang="en-US" sz="2800" dirty="0" smtClean="0">
                <a:ea typeface="ＭＳ Ｐゴシック" charset="-128"/>
              </a:rPr>
              <a:t>16-17 August, Montevideo</a:t>
            </a:r>
          </a:p>
          <a:p>
            <a:pPr lvl="1" eaLnBrk="1" hangingPunct="1">
              <a:lnSpc>
                <a:spcPct val="90000"/>
              </a:lnSpc>
            </a:pPr>
            <a:r>
              <a:rPr lang="en-US" sz="2400" dirty="0" smtClean="0">
                <a:ea typeface="ＭＳ Ｐゴシック" charset="-128"/>
              </a:rPr>
              <a:t>Hosted by LACNIC</a:t>
            </a:r>
          </a:p>
          <a:p>
            <a:pPr marL="457200" lvl="1" indent="0" eaLnBrk="1" hangingPunct="1">
              <a:lnSpc>
                <a:spcPct val="90000"/>
              </a:lnSpc>
              <a:buNone/>
            </a:pPr>
            <a:endParaRPr lang="en-US" sz="2400" dirty="0">
              <a:ea typeface="ＭＳ Ｐゴシック" charset="-128"/>
            </a:endParaRPr>
          </a:p>
          <a:p>
            <a:pPr eaLnBrk="1" hangingPunct="1">
              <a:lnSpc>
                <a:spcPct val="90000"/>
              </a:lnSpc>
              <a:buFontTx/>
              <a:buNone/>
            </a:pPr>
            <a:endParaRPr lang="en-US" sz="2800" dirty="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543800" cy="1223963"/>
          </a:xfrm>
        </p:spPr>
        <p:txBody>
          <a:bodyPr/>
          <a:lstStyle/>
          <a:p>
            <a:r>
              <a:rPr lang="en-US" dirty="0" smtClean="0">
                <a:effectLst>
                  <a:outerShdw blurRad="38100" dist="38100" dir="2700000" algn="tl">
                    <a:srgbClr val="C0C0C0"/>
                  </a:outerShdw>
                </a:effectLst>
                <a:ea typeface="ＭＳ Ｐゴシック" charset="-128"/>
              </a:rPr>
              <a:t>Retreat Topics</a:t>
            </a:r>
            <a:endParaRPr lang="en-US" dirty="0" smtClean="0">
              <a:effectLst>
                <a:outerShdw blurRad="38100" dist="38100" dir="2700000" algn="tl">
                  <a:srgbClr val="C0C0C0"/>
                </a:outerShdw>
              </a:effectLst>
              <a:ea typeface="ＭＳ Ｐゴシック" charset="-128"/>
            </a:endParaRPr>
          </a:p>
        </p:txBody>
      </p:sp>
      <p:sp>
        <p:nvSpPr>
          <p:cNvPr id="30723" name="Content Placeholder 2"/>
          <p:cNvSpPr>
            <a:spLocks noGrp="1"/>
          </p:cNvSpPr>
          <p:nvPr>
            <p:ph idx="1"/>
          </p:nvPr>
        </p:nvSpPr>
        <p:spPr/>
        <p:txBody>
          <a:bodyPr/>
          <a:lstStyle/>
          <a:p>
            <a:r>
              <a:rPr lang="en-US" dirty="0" smtClean="0">
                <a:ea typeface="ＭＳ Ｐゴシック" charset="-128"/>
              </a:rPr>
              <a:t>Agreement to establish </a:t>
            </a:r>
            <a:br>
              <a:rPr lang="en-US" dirty="0" smtClean="0">
                <a:ea typeface="ＭＳ Ｐゴシック" charset="-128"/>
              </a:rPr>
            </a:br>
            <a:r>
              <a:rPr lang="en-US" dirty="0" smtClean="0">
                <a:ea typeface="ＭＳ Ｐゴシック" charset="-128"/>
              </a:rPr>
              <a:t>Public Affairs Coordination Group</a:t>
            </a:r>
            <a:endParaRPr lang="en-US" dirty="0" smtClean="0">
              <a:ea typeface="ＭＳ Ｐゴシック" charset="-128"/>
            </a:endParaRPr>
          </a:p>
          <a:p>
            <a:r>
              <a:rPr lang="en-US" dirty="0" smtClean="0">
                <a:ea typeface="ＭＳ Ｐゴシック" charset="-128"/>
              </a:rPr>
              <a:t>Review &amp; Discussion of RPKI</a:t>
            </a:r>
          </a:p>
          <a:p>
            <a:pPr lvl="1"/>
            <a:r>
              <a:rPr lang="en-US" dirty="0" smtClean="0">
                <a:ea typeface="ＭＳ Ｐゴシック" charset="-128"/>
              </a:rPr>
              <a:t>Technical coordination</a:t>
            </a:r>
          </a:p>
          <a:p>
            <a:pPr lvl="1"/>
            <a:r>
              <a:rPr lang="en-US" dirty="0" smtClean="0">
                <a:ea typeface="ＭＳ Ｐゴシック" charset="-128"/>
              </a:rPr>
              <a:t>Review of regional discussions / concerns</a:t>
            </a:r>
            <a:endParaRPr lang="en-US" dirty="0">
              <a:ea typeface="ＭＳ Ｐゴシック" charset="-128"/>
            </a:endParaRPr>
          </a:p>
          <a:p>
            <a:r>
              <a:rPr lang="en-US" dirty="0" smtClean="0">
                <a:ea typeface="ＭＳ Ｐゴシック" charset="-128"/>
              </a:rPr>
              <a:t>Ongoing ASO Review</a:t>
            </a:r>
          </a:p>
          <a:p>
            <a:r>
              <a:rPr lang="en-US" dirty="0" smtClean="0">
                <a:ea typeface="ＭＳ Ｐゴシック" charset="-128"/>
              </a:rPr>
              <a:t>Legacy Space</a:t>
            </a:r>
          </a:p>
          <a:p>
            <a:pPr lvl="1"/>
            <a:r>
              <a:rPr lang="en-US" dirty="0" smtClean="0">
                <a:ea typeface="ＭＳ Ｐゴシック" charset="-128"/>
              </a:rPr>
              <a:t>Interregional coordination</a:t>
            </a:r>
            <a:endParaRPr lang="en-US" dirty="0" smtClean="0">
              <a:ea typeface="ＭＳ Ｐゴシック" charset="-128"/>
            </a:endParaRPr>
          </a:p>
          <a:p>
            <a:endParaRPr lang="en-US" dirty="0" smtClean="0">
              <a:ea typeface="ＭＳ Ｐゴシック" charset="-128"/>
            </a:endParaRPr>
          </a:p>
          <a:p>
            <a:endParaRPr lang="en-US" dirty="0" smtClean="0">
              <a:ea typeface="ＭＳ Ｐゴシック" charset="-128"/>
            </a:endParaRPr>
          </a:p>
          <a:p>
            <a:pPr lvl="1"/>
            <a:endParaRPr lang="en-US" dirty="0" smtClean="0">
              <a:ea typeface="ＭＳ Ｐゴシック" charset="-128"/>
            </a:endParaRPr>
          </a:p>
        </p:txBody>
      </p:sp>
    </p:spTree>
  </p:cSld>
  <p:clrMapOvr>
    <a:masterClrMapping/>
  </p:clrMapOvr>
</p:sld>
</file>

<file path=ppt/theme/theme1.xml><?xml version="1.0" encoding="utf-8"?>
<a:theme xmlns:a="http://schemas.openxmlformats.org/drawingml/2006/main" name="NRO">
  <a:themeElements>
    <a:clrScheme name="NRO 1">
      <a:dk1>
        <a:srgbClr val="000000"/>
      </a:dk1>
      <a:lt1>
        <a:srgbClr val="FFFFFF"/>
      </a:lt1>
      <a:dk2>
        <a:srgbClr val="D40000"/>
      </a:dk2>
      <a:lt2>
        <a:srgbClr val="808080"/>
      </a:lt2>
      <a:accent1>
        <a:srgbClr val="D4D4D4"/>
      </a:accent1>
      <a:accent2>
        <a:srgbClr val="0000D4"/>
      </a:accent2>
      <a:accent3>
        <a:srgbClr val="FFFFFF"/>
      </a:accent3>
      <a:accent4>
        <a:srgbClr val="000000"/>
      </a:accent4>
      <a:accent5>
        <a:srgbClr val="E6E6E6"/>
      </a:accent5>
      <a:accent6>
        <a:srgbClr val="0000C0"/>
      </a:accent6>
      <a:hlink>
        <a:srgbClr val="D40000"/>
      </a:hlink>
      <a:folHlink>
        <a:srgbClr val="00D400"/>
      </a:folHlink>
    </a:clrScheme>
    <a:fontScheme name="NR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accent1"/>
          </a:solidFill>
          <a:prstDash val="solid"/>
          <a:miter lim="800000"/>
          <a:headEnd type="none" w="sm" len="sm"/>
          <a:tailEnd type="triangle" w="lg"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2000" b="0" i="0" u="none" strike="noStrike" cap="none" normalizeH="0" baseline="0">
            <a:ln>
              <a:noFill/>
            </a:ln>
            <a:solidFill>
              <a:schemeClr val="tx2"/>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accent1"/>
          </a:solidFill>
          <a:prstDash val="solid"/>
          <a:miter lim="800000"/>
          <a:headEnd type="none" w="sm" len="sm"/>
          <a:tailEnd type="triangle" w="lg"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2000" b="0" i="0" u="none" strike="noStrike" cap="none" normalizeH="0" baseline="0">
            <a:ln>
              <a:noFill/>
            </a:ln>
            <a:solidFill>
              <a:schemeClr val="tx2"/>
            </a:solidFill>
            <a:effectLst/>
            <a:latin typeface="Arial" pitchFamily="-107" charset="0"/>
          </a:defRPr>
        </a:defPPr>
      </a:lstStyle>
    </a:lnDef>
  </a:objectDefaults>
  <a:extraClrSchemeLst>
    <a:extraClrScheme>
      <a:clrScheme name="NRO 1">
        <a:dk1>
          <a:srgbClr val="000000"/>
        </a:dk1>
        <a:lt1>
          <a:srgbClr val="FFFFFF"/>
        </a:lt1>
        <a:dk2>
          <a:srgbClr val="D40000"/>
        </a:dk2>
        <a:lt2>
          <a:srgbClr val="808080"/>
        </a:lt2>
        <a:accent1>
          <a:srgbClr val="D4D4D4"/>
        </a:accent1>
        <a:accent2>
          <a:srgbClr val="0000D4"/>
        </a:accent2>
        <a:accent3>
          <a:srgbClr val="FFFFFF"/>
        </a:accent3>
        <a:accent4>
          <a:srgbClr val="000000"/>
        </a:accent4>
        <a:accent5>
          <a:srgbClr val="E6E6E6"/>
        </a:accent5>
        <a:accent6>
          <a:srgbClr val="0000C0"/>
        </a:accent6>
        <a:hlink>
          <a:srgbClr val="D40000"/>
        </a:hlink>
        <a:folHlink>
          <a:srgbClr val="00D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 OSX:Users:paul:APNIC:Meetings:ARIN:ARIN XXI Denver:NRO.pot</Template>
  <TotalTime>17026</TotalTime>
  <Words>649</Words>
  <Application>Microsoft Macintosh PowerPoint</Application>
  <PresentationFormat>On-screen Show (4:3)</PresentationFormat>
  <Paragraphs>116</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NRO</vt:lpstr>
      <vt:lpstr>NRO report</vt:lpstr>
      <vt:lpstr>What is the NRO?</vt:lpstr>
      <vt:lpstr>NRO 2011</vt:lpstr>
      <vt:lpstr>ICANN / ASO</vt:lpstr>
      <vt:lpstr>NRO &amp; ICANN – 2010/2011</vt:lpstr>
      <vt:lpstr>      Internet Governance Forum</vt:lpstr>
      <vt:lpstr>        International cooperation</vt:lpstr>
      <vt:lpstr>     Ongoing activities in 2010/11</vt:lpstr>
      <vt:lpstr>Retreat Topics</vt:lpstr>
      <vt:lpstr>Recent NRO statements and communications</vt:lpstr>
      <vt:lpstr>Thank You</vt:lpstr>
    </vt:vector>
  </TitlesOfParts>
  <Company>APNIC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Wilson</dc:creator>
  <cp:lastModifiedBy>Axel Pawlik</cp:lastModifiedBy>
  <cp:revision>304</cp:revision>
  <cp:lastPrinted>2000-10-26T12:33:24Z</cp:lastPrinted>
  <dcterms:created xsi:type="dcterms:W3CDTF">2011-05-04T06:01:41Z</dcterms:created>
  <dcterms:modified xsi:type="dcterms:W3CDTF">2011-08-29T03:33:33Z</dcterms:modified>
</cp:coreProperties>
</file>