
<file path=[Content_Types].xml><?xml version="1.0" encoding="utf-8"?>
<Types xmlns="http://schemas.openxmlformats.org/package/2006/content-types">
  <Override PartName="/ppt/notesSlides/notesSlide5.xml" ContentType="application/vnd.openxmlformats-officedocument.presentationml.notesSlide+xml"/>
  <Override PartName="/ppt/slideLayouts/slideLayout1.xml" ContentType="application/vnd.openxmlformats-officedocument.presentationml.slideLayout+xml"/>
  <Default Extension="png" ContentType="image/png"/>
  <Default Extension="rels" ContentType="application/vnd.openxmlformats-package.relationships+xml"/>
  <Default Extension="jpeg" ContentType="image/jpeg"/>
  <Default Extension="xml" ContentType="application/xml"/>
  <Override PartName="/ppt/notesSlides/notesSlide3.xml" ContentType="application/vnd.openxmlformats-officedocument.presentationml.notes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notesSlides/notesSlide6.xml" ContentType="application/vnd.openxmlformats-officedocument.presentationml.notesSlide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notesSlides/notesSlide4.xml" ContentType="application/vnd.openxmlformats-officedocument.presentationml.notesSlide+xml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handoutMasters/handoutMaster1.xml" ContentType="application/vnd.openxmlformats-officedocument.presentationml.handoutMaster+xml"/>
  <Override PartName="/ppt/slides/slide6.xml" ContentType="application/vnd.openxmlformats-officedocument.presentationml.slide+xml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ppt/slides/slide4.xml" ContentType="application/vnd.openxmlformats-officedocument.presentationml.slid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9" r:id="rId3"/>
    <p:sldId id="260" r:id="rId4"/>
    <p:sldId id="261" r:id="rId5"/>
    <p:sldId id="268" r:id="rId6"/>
    <p:sldId id="262" r:id="rId7"/>
    <p:sldId id="264" r:id="rId8"/>
    <p:sldId id="266" r:id="rId9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showPr showNarration="1" useTimings="0">
    <p:present/>
    <p:sldAll/>
    <p:penClr>
      <a:schemeClr val="tx1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89" d="100"/>
          <a:sy n="89" d="100"/>
        </p:scale>
        <p:origin x="-90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handoutMaster" Target="handoutMasters/handout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32B60C7-56E3-4C61-992E-AE1C67DE77CB}" type="datetime1">
              <a:rPr lang="en-US"/>
              <a:pPr/>
              <a:t>9/1/11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FD07AA8-0D98-474B-A5FE-22E38F4DC7D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3962D97-4CD8-4103-9C50-8C7F69C6B569}" type="datetime1">
              <a:rPr lang="en-US"/>
              <a:pPr/>
              <a:t>9/1/11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35D02D8-69FB-463A-85C4-26080A31C56D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F347DFC-F0D8-46ED-BE9D-1E65A61747EC}" type="slidenum">
              <a:rPr lang="en-US"/>
              <a:pPr/>
              <a:t>2</a:t>
            </a:fld>
            <a:endParaRPr lang="en-US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A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8A40EDA-3658-442B-A7AE-B215B7A9D103}" type="slidenum">
              <a:rPr lang="en-US"/>
              <a:pPr/>
              <a:t>3</a:t>
            </a:fld>
            <a:endParaRPr lang="en-US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A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D67E6B40-77D9-49A2-848B-CA9C0B4269C3}" type="slidenum">
              <a:rPr lang="en-US" sz="1200">
                <a:solidFill>
                  <a:schemeClr val="tx1"/>
                </a:solidFill>
              </a:rPr>
              <a:pPr algn="r"/>
              <a:t>4</a:t>
            </a:fld>
            <a:endParaRPr lang="en-US" sz="1200">
              <a:solidFill>
                <a:schemeClr val="tx1"/>
              </a:solidFill>
            </a:endParaRPr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6175" y="685800"/>
            <a:ext cx="4570413" cy="3427413"/>
          </a:xfrm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en-A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8A40EDA-3658-442B-A7AE-B215B7A9D103}" type="slidenum">
              <a:rPr lang="en-US"/>
              <a:pPr/>
              <a:t>5</a:t>
            </a:fld>
            <a:endParaRPr lang="en-US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A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015B153C-7FF9-4699-99DF-5F78E6852BF2}" type="slidenum">
              <a:rPr lang="en-US" sz="1200">
                <a:solidFill>
                  <a:schemeClr val="tx1"/>
                </a:solidFill>
              </a:rPr>
              <a:pPr algn="r"/>
              <a:t>6</a:t>
            </a:fld>
            <a:endParaRPr lang="en-US" sz="1200">
              <a:solidFill>
                <a:schemeClr val="tx1"/>
              </a:solidFill>
            </a:endParaRPr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AU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765A519-0B51-4BFC-9E1D-B62EB90A868A}" type="slidenum">
              <a:rPr lang="en-US"/>
              <a:pPr/>
              <a:t>8</a:t>
            </a:fld>
            <a:endParaRPr lang="en-US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A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3017" y="274638"/>
            <a:ext cx="8617966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3017" y="1535320"/>
            <a:ext cx="8617966" cy="466069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7010400" y="6538913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fld id="{42908738-F849-40F9-AD47-2E2459CCD3E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7010400" y="6538913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fld id="{2AF2FB45-D8B6-425F-8C94-15FE8BD367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7010400" y="6538913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fld id="{AEBEF1D5-6189-41A9-8E4B-B5E20BD938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1.xml"/><Relationship Id="rId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6" descr="APNIC 32_PPT template.jpg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0" y="6196013"/>
            <a:ext cx="9144000" cy="693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7005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fld id="{676979D3-24F8-4619-886E-D453F65DF275}" type="datetime1">
              <a:rPr lang="en-US"/>
              <a:pPr/>
              <a:t>9/1/11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fld id="{068268EC-A04C-4ACD-844F-85657E75A06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</p:sldLayoutIdLst>
  <p:hf hdr="0" ftr="0" dt="0"/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Arial"/>
          <a:ea typeface="ＭＳ Ｐゴシック" charset="-128"/>
          <a:cs typeface="ＭＳ Ｐゴシック" charset="-128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-128"/>
          <a:cs typeface="ＭＳ Ｐゴシック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-128"/>
          <a:cs typeface="ＭＳ Ｐゴシック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-128"/>
          <a:cs typeface="ＭＳ Ｐゴシック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Arial"/>
          <a:ea typeface="ＭＳ Ｐゴシック" charset="-128"/>
          <a:cs typeface="ＭＳ Ｐゴシック" charset="-128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Arial"/>
          <a:ea typeface="ＭＳ Ｐゴシック" charset="-128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/>
          <a:ea typeface="ＭＳ Ｐゴシック" charset="-128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Arial"/>
          <a:ea typeface="ＭＳ Ｐゴシック" charset="-128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Arial"/>
          <a:ea typeface="ＭＳ Ｐゴシック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Treasurer’s Report</a:t>
            </a:r>
            <a:endParaRPr lang="en-US" dirty="0" smtClean="0">
              <a:latin typeface="Arial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chemeClr val="tx1"/>
                </a:solidFill>
              </a:rPr>
              <a:t>APNIC 32</a:t>
            </a:r>
          </a:p>
          <a:p>
            <a:pPr>
              <a:defRPr/>
            </a:pPr>
            <a:r>
              <a:rPr lang="en-US" dirty="0" err="1" smtClean="0">
                <a:solidFill>
                  <a:schemeClr val="tx1"/>
                </a:solidFill>
              </a:rPr>
              <a:t>Busan</a:t>
            </a:r>
            <a:r>
              <a:rPr lang="en-US" dirty="0" smtClean="0">
                <a:solidFill>
                  <a:schemeClr val="tx1"/>
                </a:solidFill>
              </a:rPr>
              <a:t>, South Korea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25451" y="214313"/>
            <a:ext cx="7848600" cy="990600"/>
          </a:xfrm>
        </p:spPr>
        <p:txBody>
          <a:bodyPr/>
          <a:lstStyle/>
          <a:p>
            <a:pPr eaLnBrk="1" hangingPunct="1"/>
            <a:r>
              <a:rPr lang="en-AU" dirty="0" smtClean="0"/>
              <a:t>Overview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425451" y="1204913"/>
            <a:ext cx="8351837" cy="531336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buFontTx/>
              <a:buChar char="•"/>
            </a:pPr>
            <a:r>
              <a:rPr lang="en-AU" sz="2800" dirty="0" smtClean="0"/>
              <a:t>Implemented New Non-Member Fee Schedule </a:t>
            </a:r>
          </a:p>
          <a:p>
            <a:pPr lvl="2" eaLnBrk="1" hangingPunct="1">
              <a:buNone/>
            </a:pPr>
            <a:endParaRPr lang="en-AU" sz="2800" b="1" dirty="0" smtClean="0"/>
          </a:p>
          <a:p>
            <a:pPr eaLnBrk="1" hangingPunct="1">
              <a:buFontTx/>
              <a:buChar char="•"/>
            </a:pPr>
            <a:r>
              <a:rPr lang="en-AU" sz="2800" dirty="0" smtClean="0"/>
              <a:t>Financial status Year To Date June 2011 </a:t>
            </a:r>
          </a:p>
          <a:p>
            <a:pPr lvl="1" eaLnBrk="1" hangingPunct="1">
              <a:buFontTx/>
              <a:buChar char="•"/>
            </a:pPr>
            <a:r>
              <a:rPr lang="en-AU" sz="2400" dirty="0" smtClean="0"/>
              <a:t>Reported surplus: AUD $1.4m</a:t>
            </a:r>
          </a:p>
          <a:p>
            <a:pPr lvl="2" eaLnBrk="1" hangingPunct="1">
              <a:buFontTx/>
              <a:buChar char="•"/>
            </a:pPr>
            <a:r>
              <a:rPr lang="en-AU" dirty="0" smtClean="0"/>
              <a:t>Revenue: AUD $7.4m</a:t>
            </a:r>
          </a:p>
          <a:p>
            <a:pPr lvl="2" eaLnBrk="1" hangingPunct="1">
              <a:buFontTx/>
              <a:buChar char="•"/>
            </a:pPr>
            <a:r>
              <a:rPr lang="en-AU" dirty="0" smtClean="0"/>
              <a:t>Expenditure: AUD $6.0m</a:t>
            </a:r>
          </a:p>
          <a:p>
            <a:pPr eaLnBrk="1" hangingPunct="1">
              <a:buFontTx/>
              <a:buChar char="•"/>
            </a:pPr>
            <a:endParaRPr lang="en-AU" sz="2800" dirty="0" smtClean="0"/>
          </a:p>
          <a:p>
            <a:pPr eaLnBrk="1" hangingPunct="1">
              <a:buFontTx/>
              <a:buChar char="•"/>
            </a:pPr>
            <a:r>
              <a:rPr lang="en-AU" sz="2800" dirty="0" smtClean="0"/>
              <a:t>Membership growth</a:t>
            </a:r>
          </a:p>
          <a:p>
            <a:pPr lvl="1" eaLnBrk="1" hangingPunct="1">
              <a:buFont typeface="Arial" charset="0"/>
              <a:buChar char="•"/>
            </a:pPr>
            <a:r>
              <a:rPr lang="en-AU" dirty="0" smtClean="0"/>
              <a:t>242 first half 2011 (+27%) (2010: + 8%)</a:t>
            </a:r>
          </a:p>
          <a:p>
            <a:pPr lvl="1" eaLnBrk="1" hangingPunct="1">
              <a:buFont typeface="Arial" charset="0"/>
              <a:buChar char="•"/>
            </a:pPr>
            <a:r>
              <a:rPr lang="en-AU" dirty="0" smtClean="0"/>
              <a:t>2,763 members as at 30 June 2011</a:t>
            </a:r>
          </a:p>
          <a:p>
            <a:pPr lvl="1" eaLnBrk="1" hangingPunct="1">
              <a:buFont typeface="Arial" charset="0"/>
              <a:buChar char="•"/>
            </a:pPr>
            <a:endParaRPr lang="en-AU" dirty="0" smtClean="0"/>
          </a:p>
          <a:p>
            <a:pPr lvl="1" eaLnBrk="1" hangingPunct="1">
              <a:buFontTx/>
              <a:buNone/>
            </a:pPr>
            <a:endParaRPr lang="en-AU" sz="18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214313"/>
            <a:ext cx="7848600" cy="990600"/>
          </a:xfrm>
        </p:spPr>
        <p:txBody>
          <a:bodyPr/>
          <a:lstStyle/>
          <a:p>
            <a:pPr eaLnBrk="1" hangingPunct="1"/>
            <a:r>
              <a:rPr lang="en-AU" dirty="0" smtClean="0"/>
              <a:t>Projected Financial Status 2011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684213" y="1412875"/>
            <a:ext cx="8351837" cy="515937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buFontTx/>
              <a:buChar char="•"/>
            </a:pPr>
            <a:r>
              <a:rPr lang="en-AU" sz="2800" dirty="0" smtClean="0"/>
              <a:t>Forecast surplus: AUD $1.0m</a:t>
            </a:r>
          </a:p>
          <a:p>
            <a:pPr lvl="3" eaLnBrk="1" hangingPunct="1">
              <a:buFontTx/>
              <a:buChar char="•"/>
            </a:pPr>
            <a:endParaRPr lang="en-AU" dirty="0" smtClean="0"/>
          </a:p>
          <a:p>
            <a:pPr lvl="1" eaLnBrk="1" hangingPunct="1">
              <a:buFont typeface="Arial" charset="0"/>
              <a:buChar char="•"/>
            </a:pPr>
            <a:r>
              <a:rPr lang="en-AU" dirty="0" smtClean="0"/>
              <a:t>Forecast revenue: </a:t>
            </a:r>
          </a:p>
          <a:p>
            <a:pPr lvl="2" eaLnBrk="1" hangingPunct="1">
              <a:buFontTx/>
              <a:buChar char="•"/>
            </a:pPr>
            <a:r>
              <a:rPr lang="en-AU" sz="2800" dirty="0" smtClean="0"/>
              <a:t>AUD $15.0m  (budget was $14.4m)</a:t>
            </a:r>
          </a:p>
          <a:p>
            <a:pPr lvl="3" eaLnBrk="1" hangingPunct="1">
              <a:buFontTx/>
              <a:buChar char="•"/>
            </a:pPr>
            <a:r>
              <a:rPr lang="en-AU" dirty="0" smtClean="0"/>
              <a:t>4.5% above budget</a:t>
            </a:r>
          </a:p>
          <a:p>
            <a:pPr eaLnBrk="1" hangingPunct="1">
              <a:buFontTx/>
              <a:buChar char="•"/>
            </a:pPr>
            <a:endParaRPr lang="en-AU" sz="2800" dirty="0" smtClean="0"/>
          </a:p>
          <a:p>
            <a:pPr lvl="1" eaLnBrk="1" hangingPunct="1">
              <a:buFont typeface="Arial" charset="0"/>
              <a:buChar char="•"/>
            </a:pPr>
            <a:r>
              <a:rPr lang="en-AU" dirty="0" smtClean="0"/>
              <a:t>Forecast expenditure: </a:t>
            </a:r>
          </a:p>
          <a:p>
            <a:pPr lvl="2" eaLnBrk="1" hangingPunct="1">
              <a:buFontTx/>
              <a:buChar char="•"/>
            </a:pPr>
            <a:r>
              <a:rPr lang="en-AU" sz="2800" dirty="0" smtClean="0"/>
              <a:t>AUD $14.0m (budget was $14.2m)</a:t>
            </a:r>
          </a:p>
          <a:p>
            <a:pPr lvl="3" eaLnBrk="1" hangingPunct="1">
              <a:buFontTx/>
              <a:buChar char="•"/>
            </a:pPr>
            <a:r>
              <a:rPr lang="en-AU" dirty="0" smtClean="0"/>
              <a:t>1% below budget</a:t>
            </a:r>
          </a:p>
          <a:p>
            <a:pPr lvl="1" eaLnBrk="1" hangingPunct="1">
              <a:buFont typeface="Arial" charset="0"/>
              <a:buChar char="•"/>
            </a:pPr>
            <a:endParaRPr lang="en-AU" sz="1600" dirty="0" smtClean="0"/>
          </a:p>
          <a:p>
            <a:pPr lvl="1" eaLnBrk="1" hangingPunct="1">
              <a:buFontTx/>
              <a:buNone/>
            </a:pPr>
            <a:endParaRPr lang="en-AU" sz="18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92163" y="152400"/>
            <a:ext cx="8351837" cy="762000"/>
          </a:xfrm>
        </p:spPr>
        <p:txBody>
          <a:bodyPr/>
          <a:lstStyle/>
          <a:p>
            <a:pPr eaLnBrk="1" hangingPunct="1"/>
            <a:r>
              <a:rPr lang="en-GB" smtClean="0"/>
              <a:t>Operating Profit/ (Loss)</a:t>
            </a:r>
          </a:p>
        </p:txBody>
      </p:sp>
      <p:graphicFrame>
        <p:nvGraphicFramePr>
          <p:cNvPr id="124010" name="Group 106"/>
          <p:cNvGraphicFramePr>
            <a:graphicFrameLocks noGrp="1"/>
          </p:cNvGraphicFramePr>
          <p:nvPr>
            <p:ph idx="4294967295"/>
          </p:nvPr>
        </p:nvGraphicFramePr>
        <p:xfrm>
          <a:off x="684213" y="1412875"/>
          <a:ext cx="8208962" cy="2487539"/>
        </p:xfrm>
        <a:graphic>
          <a:graphicData uri="http://schemas.openxmlformats.org/drawingml/2006/table">
            <a:tbl>
              <a:tblPr/>
              <a:tblGrid>
                <a:gridCol w="2305050"/>
                <a:gridCol w="1049337"/>
                <a:gridCol w="1143000"/>
                <a:gridCol w="758825"/>
                <a:gridCol w="1081088"/>
                <a:gridCol w="1008062"/>
                <a:gridCol w="863600"/>
              </a:tblGrid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Operating Profit / (Loss)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(AUD)</a:t>
                      </a:r>
                    </a:p>
                  </a:txBody>
                  <a:tcPr marL="36000" marR="36000" marT="18000" marB="18000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Budget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2011</a:t>
                      </a:r>
                    </a:p>
                  </a:txBody>
                  <a:tcPr marL="36000" marR="36000" marT="18000" marB="1800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Forecast 2011</a:t>
                      </a:r>
                      <a:endParaRPr kumimoji="0" lang="en-US" sz="14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ea typeface="Gulim" pitchFamily="34" charset="-127"/>
                      </a:endParaRPr>
                    </a:p>
                  </a:txBody>
                  <a:tcPr marL="36000" marR="36000" marT="18000" marB="1800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∆%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ea typeface="Gulim" pitchFamily="34" charset="-127"/>
                      </a:endParaRPr>
                    </a:p>
                  </a:txBody>
                  <a:tcPr marL="36000" marR="36000" marT="18000" marB="1800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lg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YTD June 2011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ea typeface="Gulim" pitchFamily="34" charset="-127"/>
                      </a:endParaRPr>
                    </a:p>
                  </a:txBody>
                  <a:tcPr marL="36000" marR="36000" marT="18000" marB="1800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lg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lg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YTD June 2010</a:t>
                      </a:r>
                    </a:p>
                  </a:txBody>
                  <a:tcPr marL="36000" marR="36000" marT="18000" marB="1800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lg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∆%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ea typeface="Gulim" pitchFamily="34" charset="-127"/>
                      </a:endParaRPr>
                    </a:p>
                  </a:txBody>
                  <a:tcPr marL="36000" marR="36000" marT="18000" marB="1800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05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L="36000" marR="36000" marT="18000" marB="18000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 </a:t>
                      </a:r>
                    </a:p>
                  </a:txBody>
                  <a:tcPr marL="36000" marR="36000" marT="18000" marB="1800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L="36000" marR="36000" marT="18000" marB="1800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L="36000" marR="36000" marT="18000" marB="1800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lg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L="36000" marR="36000" marT="18000" marB="1800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lg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lg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L="36000" marR="36000" marT="18000" marB="1800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lg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L="36000" marR="36000" marT="18000" marB="1800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05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Total Revenue</a:t>
                      </a:r>
                    </a:p>
                  </a:txBody>
                  <a:tcPr marL="36000" marR="36000" marT="18000" marB="18000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14,439,105  </a:t>
                      </a:r>
                    </a:p>
                  </a:txBody>
                  <a:tcPr marL="36000" marR="36000" marT="18000" marB="1800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15,089,254  </a:t>
                      </a:r>
                    </a:p>
                  </a:txBody>
                  <a:tcPr marL="36000" marR="36000" marT="18000" marB="1800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4.5%</a:t>
                      </a:r>
                    </a:p>
                  </a:txBody>
                  <a:tcPr marL="36000" marR="36000" marT="18000" marB="1800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lg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7,428,811</a:t>
                      </a:r>
                    </a:p>
                  </a:txBody>
                  <a:tcPr marL="36000" marR="36000" marT="18000" marB="1800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lg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lg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6,459,907</a:t>
                      </a:r>
                    </a:p>
                  </a:txBody>
                  <a:tcPr marL="36000" marR="36000" marT="18000" marB="1800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lg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15.0%</a:t>
                      </a:r>
                    </a:p>
                  </a:txBody>
                  <a:tcPr marL="36000" marR="36000" marT="18000" marB="1800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05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Total Expenses</a:t>
                      </a:r>
                    </a:p>
                  </a:txBody>
                  <a:tcPr marL="36000" marR="36000" marT="18000" marB="18000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14,235,123  </a:t>
                      </a:r>
                    </a:p>
                  </a:txBody>
                  <a:tcPr marL="36000" marR="36000" marT="18000" marB="1800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14,098,072  </a:t>
                      </a:r>
                    </a:p>
                  </a:txBody>
                  <a:tcPr marL="36000" marR="36000" marT="18000" marB="1800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-1.0%</a:t>
                      </a:r>
                    </a:p>
                  </a:txBody>
                  <a:tcPr marL="36000" marR="36000" marT="18000" marB="1800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lg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6,035,680</a:t>
                      </a:r>
                    </a:p>
                  </a:txBody>
                  <a:tcPr marL="36000" marR="36000" marT="18000" marB="1800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lg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lg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5,598,414</a:t>
                      </a:r>
                    </a:p>
                  </a:txBody>
                  <a:tcPr marL="36000" marR="36000" marT="18000" marB="1800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lg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7.8%</a:t>
                      </a:r>
                    </a:p>
                  </a:txBody>
                  <a:tcPr marL="36000" marR="36000" marT="18000" marB="1800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 </a:t>
                      </a:r>
                    </a:p>
                  </a:txBody>
                  <a:tcPr marL="36000" marR="36000" marT="18000" marB="18000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 </a:t>
                      </a:r>
                    </a:p>
                  </a:txBody>
                  <a:tcPr marL="36000" marR="36000" marT="18000" marB="1800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 </a:t>
                      </a:r>
                    </a:p>
                  </a:txBody>
                  <a:tcPr marL="36000" marR="36000" marT="18000" marB="1800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 </a:t>
                      </a:r>
                    </a:p>
                  </a:txBody>
                  <a:tcPr marL="36000" marR="36000" marT="18000" marB="1800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lg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 </a:t>
                      </a:r>
                    </a:p>
                  </a:txBody>
                  <a:tcPr marL="36000" marR="36000" marT="18000" marB="1800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lg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lg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 </a:t>
                      </a:r>
                    </a:p>
                  </a:txBody>
                  <a:tcPr marL="36000" marR="36000" marT="18000" marB="1800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lg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 </a:t>
                      </a:r>
                    </a:p>
                  </a:txBody>
                  <a:tcPr marL="36000" marR="36000" marT="18000" marB="1800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0525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OPERATING PROFIT</a:t>
                      </a:r>
                    </a:p>
                  </a:txBody>
                  <a:tcPr marL="36000" marR="36000" marT="18000" marB="18000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203,982 </a:t>
                      </a:r>
                    </a:p>
                  </a:txBody>
                  <a:tcPr marL="36000" marR="36000" marT="18000" marB="1800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991,181 </a:t>
                      </a:r>
                    </a:p>
                  </a:txBody>
                  <a:tcPr marL="36000" marR="36000" marT="18000" marB="1800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 </a:t>
                      </a:r>
                    </a:p>
                  </a:txBody>
                  <a:tcPr marL="36000" marR="36000" marT="18000" marB="1800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lg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1,393,131 </a:t>
                      </a:r>
                    </a:p>
                  </a:txBody>
                  <a:tcPr marL="36000" marR="36000" marT="18000" marB="1800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lg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lg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861,492  </a:t>
                      </a:r>
                    </a:p>
                  </a:txBody>
                  <a:tcPr marL="36000" marR="36000" marT="18000" marB="1800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lg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  </a:t>
                      </a:r>
                    </a:p>
                  </a:txBody>
                  <a:tcPr marL="36000" marR="36000" marT="18000" marB="1800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928688" y="214313"/>
            <a:ext cx="7848600" cy="990600"/>
          </a:xfrm>
        </p:spPr>
        <p:txBody>
          <a:bodyPr/>
          <a:lstStyle/>
          <a:p>
            <a:pPr eaLnBrk="1" hangingPunct="1"/>
            <a:r>
              <a:rPr lang="en-AU" dirty="0" smtClean="0"/>
              <a:t>Mid Year Review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684213" y="1412875"/>
            <a:ext cx="8351837" cy="515937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buFontTx/>
              <a:buChar char="•"/>
            </a:pPr>
            <a:r>
              <a:rPr lang="en-AU" sz="2400" dirty="0" smtClean="0"/>
              <a:t>Initial budget was breakeven</a:t>
            </a:r>
          </a:p>
          <a:p>
            <a:pPr eaLnBrk="1" hangingPunct="1">
              <a:buFontTx/>
              <a:buChar char="•"/>
            </a:pPr>
            <a:endParaRPr lang="en-AU" sz="2400" dirty="0" smtClean="0"/>
          </a:p>
          <a:p>
            <a:pPr eaLnBrk="1" hangingPunct="1">
              <a:buFontTx/>
              <a:buChar char="•"/>
            </a:pPr>
            <a:r>
              <a:rPr lang="en-AU" sz="2400" dirty="0" smtClean="0"/>
              <a:t>EC at it’s face to face meeting (</a:t>
            </a:r>
            <a:r>
              <a:rPr lang="en-AU" sz="2400" dirty="0" err="1" smtClean="0"/>
              <a:t>dec</a:t>
            </a:r>
            <a:r>
              <a:rPr lang="en-AU" sz="2400" dirty="0" smtClean="0"/>
              <a:t>) made changes:</a:t>
            </a:r>
          </a:p>
          <a:p>
            <a:pPr lvl="1">
              <a:buFontTx/>
              <a:buChar char="•"/>
            </a:pPr>
            <a:r>
              <a:rPr lang="en-AU" sz="1800" dirty="0" smtClean="0"/>
              <a:t>ERM (enterprise resource management) Project </a:t>
            </a:r>
          </a:p>
          <a:p>
            <a:pPr lvl="1">
              <a:buFontTx/>
              <a:buChar char="•"/>
            </a:pPr>
            <a:r>
              <a:rPr lang="en-AU" sz="1800" dirty="0" smtClean="0"/>
              <a:t>Staff Legal position</a:t>
            </a:r>
          </a:p>
          <a:p>
            <a:pPr lvl="1">
              <a:buFontTx/>
              <a:buChar char="•"/>
            </a:pPr>
            <a:endParaRPr lang="en-AU" sz="1800" dirty="0" smtClean="0"/>
          </a:p>
          <a:p>
            <a:pPr>
              <a:buFontTx/>
              <a:buChar char="•"/>
            </a:pPr>
            <a:r>
              <a:rPr lang="en-AU" sz="2200" dirty="0" smtClean="0"/>
              <a:t>Revised budget was then surplus of </a:t>
            </a:r>
            <a:r>
              <a:rPr lang="en-AU" sz="2200" smtClean="0"/>
              <a:t>$200k</a:t>
            </a:r>
          </a:p>
          <a:p>
            <a:pPr>
              <a:buFontTx/>
              <a:buChar char="•"/>
            </a:pPr>
            <a:endParaRPr lang="en-AU" sz="2200" smtClean="0"/>
          </a:p>
          <a:p>
            <a:r>
              <a:rPr lang="en-AU" sz="2000" dirty="0" smtClean="0"/>
              <a:t>EC noted general uncertainty of v4 exhaustion on revenue</a:t>
            </a:r>
          </a:p>
          <a:p>
            <a:r>
              <a:rPr lang="en-AU" sz="2000" dirty="0" smtClean="0"/>
              <a:t>During mid year review, surplus greater, projects approved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" y="214313"/>
            <a:ext cx="9144000" cy="990600"/>
          </a:xfrm>
        </p:spPr>
        <p:txBody>
          <a:bodyPr/>
          <a:lstStyle/>
          <a:p>
            <a:pPr eaLnBrk="1" hangingPunct="1"/>
            <a:r>
              <a:rPr lang="en-GB" dirty="0" smtClean="0"/>
              <a:t>Balance Sheet as at 30 June 2011</a:t>
            </a:r>
          </a:p>
        </p:txBody>
      </p:sp>
      <p:graphicFrame>
        <p:nvGraphicFramePr>
          <p:cNvPr id="126039" name="Group 87"/>
          <p:cNvGraphicFramePr>
            <a:graphicFrameLocks noGrp="1"/>
          </p:cNvGraphicFramePr>
          <p:nvPr>
            <p:ph idx="4294967295"/>
          </p:nvPr>
        </p:nvGraphicFramePr>
        <p:xfrm>
          <a:off x="433842" y="1204913"/>
          <a:ext cx="8351837" cy="4937127"/>
        </p:xfrm>
        <a:graphic>
          <a:graphicData uri="http://schemas.openxmlformats.org/drawingml/2006/table">
            <a:tbl>
              <a:tblPr/>
              <a:tblGrid>
                <a:gridCol w="3662362"/>
                <a:gridCol w="1727200"/>
                <a:gridCol w="1608138"/>
                <a:gridCol w="1354137"/>
              </a:tblGrid>
              <a:tr h="676275">
                <a:tc>
                  <a:txBody>
                    <a:bodyPr/>
                    <a:lstStyle/>
                    <a:p>
                      <a:pPr marL="230188" marR="0" lvl="0" indent="-230188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Financial Position (AUD)</a:t>
                      </a:r>
                    </a:p>
                    <a:p>
                      <a:pPr marL="230188" marR="0" lvl="0" indent="-230188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 </a:t>
                      </a:r>
                    </a:p>
                  </a:txBody>
                  <a:tcPr marL="36000" marR="36000" marT="18000" marB="18000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0188" marR="0" lvl="0" indent="-230188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June </a:t>
                      </a:r>
                    </a:p>
                    <a:p>
                      <a:pPr marL="230188" marR="0" lvl="0" indent="-230188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2011</a:t>
                      </a:r>
                    </a:p>
                  </a:txBody>
                  <a:tcPr marL="36000" marR="36000" marT="18000" marB="1800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0188" marR="0" lvl="0" indent="-230188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Year-End </a:t>
                      </a:r>
                    </a:p>
                    <a:p>
                      <a:pPr marL="230188" marR="0" lvl="0" indent="-230188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2010</a:t>
                      </a:r>
                    </a:p>
                  </a:txBody>
                  <a:tcPr marL="36000" marR="36000" marT="18000" marB="1800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0188" marR="0" lvl="0" indent="-230188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  <a:p>
                      <a:pPr marL="230188" marR="0" lvl="0" indent="-230188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∆%</a:t>
                      </a:r>
                    </a:p>
                  </a:txBody>
                  <a:tcPr marL="36000" marR="36000" marT="18000" marB="1800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2913">
                <a:tc>
                  <a:txBody>
                    <a:bodyPr/>
                    <a:lstStyle/>
                    <a:p>
                      <a:pPr marL="230188" marR="0" lvl="0" indent="-230188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 </a:t>
                      </a:r>
                    </a:p>
                  </a:txBody>
                  <a:tcPr marL="36000" marR="36000" marT="18000" marB="18000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0188" marR="0" lvl="0" indent="-230188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 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L="36000" marR="36000" marT="18000" marB="1800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 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L="36000" marR="36000" marT="18000" marB="1800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0188" marR="0" lvl="0" indent="-230188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 </a:t>
                      </a:r>
                    </a:p>
                  </a:txBody>
                  <a:tcPr marL="36000" marR="36000" marT="18000" marB="1800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4650">
                <a:tc>
                  <a:txBody>
                    <a:bodyPr/>
                    <a:lstStyle/>
                    <a:p>
                      <a:pPr marL="230188" marR="0" lvl="0" indent="-230188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Current Assets</a:t>
                      </a:r>
                    </a:p>
                  </a:txBody>
                  <a:tcPr marL="36000" marR="36000" marT="18000" marB="18000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0188" marR="0" lvl="0" indent="-230188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8,047,579</a:t>
                      </a:r>
                      <a:r>
                        <a:rPr kumimoji="0" lang="en-A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 </a:t>
                      </a:r>
                    </a:p>
                  </a:txBody>
                  <a:tcPr marL="36000" marR="36000" marT="18000" marB="1800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0188" marR="0" lvl="0" indent="-230188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7,679,724</a:t>
                      </a:r>
                      <a:r>
                        <a:rPr kumimoji="0" lang="en-A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  </a:t>
                      </a:r>
                    </a:p>
                  </a:txBody>
                  <a:tcPr marL="36000" marR="36000" marT="18000" marB="1800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0188" marR="0" lvl="0" indent="-230188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4.8%</a:t>
                      </a:r>
                      <a:r>
                        <a:rPr kumimoji="0" lang="en-A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 </a:t>
                      </a:r>
                    </a:p>
                  </a:txBody>
                  <a:tcPr marL="36000" marR="36000" marT="18000" marB="1800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9575">
                <a:tc>
                  <a:txBody>
                    <a:bodyPr/>
                    <a:lstStyle/>
                    <a:p>
                      <a:pPr marL="230188" marR="0" lvl="0" indent="-230188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Non-current Assets</a:t>
                      </a:r>
                    </a:p>
                  </a:txBody>
                  <a:tcPr marL="36000" marR="36000" marT="18000" marB="18000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0188" marR="0" lvl="0" indent="-230188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9,870,225</a:t>
                      </a:r>
                      <a:r>
                        <a:rPr kumimoji="0" lang="en-A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 </a:t>
                      </a:r>
                    </a:p>
                  </a:txBody>
                  <a:tcPr marL="36000" marR="36000" marT="18000" marB="1800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0188" marR="0" lvl="0" indent="-230188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9,528,170</a:t>
                      </a:r>
                      <a:r>
                        <a:rPr kumimoji="0" lang="en-A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  </a:t>
                      </a:r>
                    </a:p>
                  </a:txBody>
                  <a:tcPr marL="36000" marR="36000" marT="18000" marB="1800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0188" marR="0" lvl="0" indent="-230188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3.6%</a:t>
                      </a:r>
                    </a:p>
                  </a:txBody>
                  <a:tcPr marL="36000" marR="36000" marT="18000" marB="1800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4650">
                <a:tc>
                  <a:txBody>
                    <a:bodyPr/>
                    <a:lstStyle/>
                    <a:p>
                      <a:pPr marL="230188" marR="0" lvl="0" indent="-230188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 </a:t>
                      </a:r>
                    </a:p>
                  </a:txBody>
                  <a:tcPr marL="36000" marR="36000" marT="18000" marB="18000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0188" marR="0" lvl="0" indent="-230188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 </a:t>
                      </a:r>
                    </a:p>
                  </a:txBody>
                  <a:tcPr marL="36000" marR="36000" marT="18000" marB="1800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0188" marR="0" lvl="0" indent="-230188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 </a:t>
                      </a:r>
                    </a:p>
                  </a:txBody>
                  <a:tcPr marL="36000" marR="36000" marT="18000" marB="1800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0188" marR="0" lvl="0" indent="-230188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 </a:t>
                      </a:r>
                    </a:p>
                  </a:txBody>
                  <a:tcPr marL="36000" marR="36000" marT="18000" marB="1800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3063">
                <a:tc>
                  <a:txBody>
                    <a:bodyPr/>
                    <a:lstStyle/>
                    <a:p>
                      <a:pPr marL="230188" marR="0" lvl="0" indent="-230188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TOTAL ASSETS</a:t>
                      </a:r>
                    </a:p>
                  </a:txBody>
                  <a:tcPr marL="36000" marR="36000" marT="18000" marB="18000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0188" marR="0" lvl="0" indent="-230188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17,917,805</a:t>
                      </a:r>
                      <a:r>
                        <a:rPr kumimoji="0" lang="en-A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 </a:t>
                      </a:r>
                    </a:p>
                  </a:txBody>
                  <a:tcPr marL="36000" marR="36000" marT="18000" marB="1800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0188" marR="0" lvl="0" indent="-230188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17,207,895</a:t>
                      </a:r>
                      <a:r>
                        <a:rPr kumimoji="0" lang="en-A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  </a:t>
                      </a:r>
                    </a:p>
                  </a:txBody>
                  <a:tcPr marL="36000" marR="36000" marT="18000" marB="1800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0188" marR="0" lvl="0" indent="-230188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4.1%</a:t>
                      </a:r>
                      <a:r>
                        <a:rPr kumimoji="0" lang="en-A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 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L="36000" marR="36000" marT="18000" marB="1800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4500">
                <a:tc>
                  <a:txBody>
                    <a:bodyPr/>
                    <a:lstStyle/>
                    <a:p>
                      <a:pPr marL="230188" marR="0" lvl="0" indent="-230188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 </a:t>
                      </a:r>
                    </a:p>
                  </a:txBody>
                  <a:tcPr marL="36000" marR="36000" marT="18000" marB="18000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0188" marR="0" lvl="0" indent="-230188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 </a:t>
                      </a:r>
                    </a:p>
                  </a:txBody>
                  <a:tcPr marL="36000" marR="36000" marT="18000" marB="1800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 </a:t>
                      </a:r>
                    </a:p>
                  </a:txBody>
                  <a:tcPr marL="36000" marR="36000" marT="18000" marB="1800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0188" marR="0" lvl="0" indent="-230188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 </a:t>
                      </a:r>
                    </a:p>
                  </a:txBody>
                  <a:tcPr marL="36000" marR="36000" marT="18000" marB="1800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2763">
                <a:tc>
                  <a:txBody>
                    <a:bodyPr/>
                    <a:lstStyle/>
                    <a:p>
                      <a:pPr marL="230188" marR="0" lvl="0" indent="-230188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Total Liabilities</a:t>
                      </a:r>
                    </a:p>
                  </a:txBody>
                  <a:tcPr marL="36000" marR="36000" marT="18000" marB="18000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0188" marR="0" lvl="0" indent="-230188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7,563,332</a:t>
                      </a:r>
                      <a:r>
                        <a:rPr kumimoji="0" lang="en-A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 </a:t>
                      </a:r>
                    </a:p>
                  </a:txBody>
                  <a:tcPr marL="36000" marR="36000" marT="18000" marB="1800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0188" marR="0" lvl="0" indent="-230188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8,192,397</a:t>
                      </a:r>
                      <a:r>
                        <a:rPr kumimoji="0" lang="en-A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  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 </a:t>
                      </a:r>
                    </a:p>
                  </a:txBody>
                  <a:tcPr marL="36000" marR="36000" marT="18000" marB="1800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0188" marR="0" lvl="0" indent="-230188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-7.7%</a:t>
                      </a:r>
                      <a:r>
                        <a:rPr kumimoji="0" lang="en-A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 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L="36000" marR="36000" marT="18000" marB="1800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2763">
                <a:tc>
                  <a:txBody>
                    <a:bodyPr/>
                    <a:lstStyle/>
                    <a:p>
                      <a:pPr marL="230188" marR="0" lvl="0" indent="-230188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Total Equity</a:t>
                      </a:r>
                    </a:p>
                  </a:txBody>
                  <a:tcPr marL="36000" marR="36000" marT="18000" marB="18000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0188" marR="0" lvl="0" indent="-230188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10,354,473</a:t>
                      </a:r>
                      <a:r>
                        <a:rPr kumimoji="0" lang="en-A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 </a:t>
                      </a:r>
                    </a:p>
                  </a:txBody>
                  <a:tcPr marL="36000" marR="36000" marT="18000" marB="1800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0188" marR="0" lvl="0" indent="-230188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9,015,497</a:t>
                      </a:r>
                      <a:r>
                        <a:rPr kumimoji="0" lang="en-A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  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L="36000" marR="36000" marT="18000" marB="1800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0188" marR="0" lvl="0" indent="-230188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14.9%</a:t>
                      </a:r>
                      <a:r>
                        <a:rPr kumimoji="0" lang="en-A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 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L="36000" marR="36000" marT="18000" marB="1800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1325">
                <a:tc>
                  <a:txBody>
                    <a:bodyPr/>
                    <a:lstStyle/>
                    <a:p>
                      <a:pPr marL="230188" marR="0" lvl="0" indent="-230188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 </a:t>
                      </a:r>
                    </a:p>
                  </a:txBody>
                  <a:tcPr marL="36000" marR="36000" marT="18000" marB="18000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0188" marR="0" lvl="0" indent="-230188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 </a:t>
                      </a:r>
                    </a:p>
                  </a:txBody>
                  <a:tcPr marL="36000" marR="36000" marT="18000" marB="1800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 </a:t>
                      </a:r>
                    </a:p>
                  </a:txBody>
                  <a:tcPr marL="36000" marR="36000" marT="18000" marB="1800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0188" marR="0" lvl="0" indent="-230188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 </a:t>
                      </a:r>
                    </a:p>
                  </a:txBody>
                  <a:tcPr marL="36000" marR="36000" marT="18000" marB="1800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4650">
                <a:tc>
                  <a:txBody>
                    <a:bodyPr/>
                    <a:lstStyle/>
                    <a:p>
                      <a:pPr marL="230188" marR="0" lvl="0" indent="-230188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TOTAL LIABILITIES &amp; EQUITY</a:t>
                      </a:r>
                    </a:p>
                  </a:txBody>
                  <a:tcPr marL="36000" marR="36000" marT="18000" marB="18000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0188" marR="0" lvl="0" indent="-230188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17,917,805</a:t>
                      </a:r>
                      <a:r>
                        <a:rPr kumimoji="0" lang="en-A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 </a:t>
                      </a:r>
                    </a:p>
                  </a:txBody>
                  <a:tcPr marL="36000" marR="36000" marT="18000" marB="1800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0188" marR="0" lvl="0" indent="-230188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17,207,895</a:t>
                      </a:r>
                      <a:r>
                        <a:rPr kumimoji="0" lang="en-A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  </a:t>
                      </a:r>
                    </a:p>
                  </a:txBody>
                  <a:tcPr marL="36000" marR="36000" marT="18000" marB="1800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0188" marR="0" lvl="0" indent="-230188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4.1%</a:t>
                      </a:r>
                      <a:r>
                        <a:rPr kumimoji="0" lang="en-A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 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L="36000" marR="36000" marT="18000" marB="1800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Number Placeholder 1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E87E8F4-AABD-4360-A90E-2EB56E5DF5D8}" type="slidenum">
              <a:rPr lang="en-NZ"/>
              <a:pPr/>
              <a:t>7</a:t>
            </a:fld>
            <a:endParaRPr lang="en-NZ"/>
          </a:p>
        </p:txBody>
      </p:sp>
      <p:sp>
        <p:nvSpPr>
          <p:cNvPr id="26627" name="Rectangle 2"/>
          <p:cNvSpPr txBox="1">
            <a:spLocks noChangeArrowheads="1"/>
          </p:cNvSpPr>
          <p:nvPr/>
        </p:nvSpPr>
        <p:spPr bwMode="auto">
          <a:xfrm>
            <a:off x="792163" y="214313"/>
            <a:ext cx="8351837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GB" sz="4000" b="1" dirty="0">
                <a:solidFill>
                  <a:schemeClr val="tx1"/>
                </a:solidFill>
              </a:rPr>
              <a:t>APNIC </a:t>
            </a:r>
            <a:r>
              <a:rPr lang="en-GB" sz="4000" b="1" dirty="0" smtClean="0">
                <a:solidFill>
                  <a:schemeClr val="tx1"/>
                </a:solidFill>
              </a:rPr>
              <a:t>Reserve</a:t>
            </a:r>
            <a:endParaRPr lang="en-GB" sz="4000" b="1" dirty="0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5775" y="2047875"/>
            <a:ext cx="8386082" cy="35473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2286000"/>
            <a:ext cx="8534400" cy="1143000"/>
          </a:xfrm>
        </p:spPr>
        <p:txBody>
          <a:bodyPr/>
          <a:lstStyle/>
          <a:p>
            <a:pPr eaLnBrk="1" hangingPunct="1"/>
            <a:r>
              <a:rPr lang="en-GB" i="1" smtClean="0"/>
              <a:t>Questions?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457200" y="3429000"/>
            <a:ext cx="8229600" cy="17526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PNIC 32 PPT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APNIC 32 PPT template</Template>
  <TotalTime>53</TotalTime>
  <Words>318</Words>
  <Application>Microsoft Macintosh PowerPoint</Application>
  <PresentationFormat>On-screen Show (4:3)</PresentationFormat>
  <Paragraphs>134</Paragraphs>
  <Slides>8</Slides>
  <Notes>6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APNIC 32 PPT template</vt:lpstr>
      <vt:lpstr>Treasurer’s Report</vt:lpstr>
      <vt:lpstr>Overview</vt:lpstr>
      <vt:lpstr>Projected Financial Status 2011</vt:lpstr>
      <vt:lpstr>Operating Profit/ (Loss)</vt:lpstr>
      <vt:lpstr>Mid Year Review</vt:lpstr>
      <vt:lpstr>Balance Sheet as at 30 June 2011</vt:lpstr>
      <vt:lpstr>Slide 7</vt:lpstr>
      <vt:lpstr>Questions?</vt:lpstr>
    </vt:vector>
  </TitlesOfParts>
  <Company>APNIC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irene</dc:creator>
  <cp:lastModifiedBy>Bhadrika Magan</cp:lastModifiedBy>
  <cp:revision>12</cp:revision>
  <dcterms:created xsi:type="dcterms:W3CDTF">2011-09-01T01:58:53Z</dcterms:created>
  <dcterms:modified xsi:type="dcterms:W3CDTF">2011-09-01T02:03:22Z</dcterms:modified>
</cp:coreProperties>
</file>