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8" r:id="rId2"/>
    <p:sldId id="294" r:id="rId3"/>
    <p:sldId id="257" r:id="rId4"/>
    <p:sldId id="283" r:id="rId5"/>
    <p:sldId id="270" r:id="rId6"/>
    <p:sldId id="274" r:id="rId7"/>
    <p:sldId id="286" r:id="rId8"/>
    <p:sldId id="287" r:id="rId9"/>
    <p:sldId id="295" r:id="rId10"/>
    <p:sldId id="288" r:id="rId11"/>
    <p:sldId id="299" r:id="rId12"/>
    <p:sldId id="300" r:id="rId13"/>
    <p:sldId id="301" r:id="rId14"/>
    <p:sldId id="302" r:id="rId15"/>
    <p:sldId id="289" r:id="rId16"/>
    <p:sldId id="290" r:id="rId17"/>
    <p:sldId id="297" r:id="rId18"/>
    <p:sldId id="291" r:id="rId19"/>
    <p:sldId id="292" r:id="rId20"/>
    <p:sldId id="296" r:id="rId21"/>
    <p:sldId id="293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1EEB5-9E33-3946-930B-253A71E15CEE}" type="datetimeFigureOut">
              <a:rPr lang="en-US" smtClean="0"/>
              <a:pPr/>
              <a:t>9/1/11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444C1-BEB8-F149-8254-D10539599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over the policy function</a:t>
            </a:r>
          </a:p>
          <a:p>
            <a:r>
              <a:rPr lang="en-US" dirty="0" smtClean="0"/>
              <a:t>Support the community PDP by working with the Chair</a:t>
            </a:r>
          </a:p>
          <a:p>
            <a:r>
              <a:rPr lang="en-US" dirty="0" smtClean="0"/>
              <a:t>Keep</a:t>
            </a:r>
            <a:r>
              <a:rPr lang="en-US" baseline="0" dirty="0" smtClean="0"/>
              <a:t> Secretariat staff up-to-date</a:t>
            </a:r>
          </a:p>
          <a:p>
            <a:r>
              <a:rPr lang="en-US" dirty="0" smtClean="0"/>
              <a:t>Maintain</a:t>
            </a:r>
            <a:r>
              <a:rPr lang="en-US" baseline="0" dirty="0" smtClean="0"/>
              <a:t> the website and documentation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23C-B088-4245-AD9B-45EF2DE1F6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74D9-3C0D-834B-A404-020245B12F59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A598-08F2-0C4E-B3AC-12727F840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BF1E-772C-7B4E-A25A-A44B2B0F591B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24A3-DAE1-874B-BFD9-622EC1998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2E6CD-56A4-8140-9F9A-67A54C2549AD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550C-2444-B94E-BB40-5A9075988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7845-05C3-2746-A222-23ED225053B3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6B90-F106-3A43-BC2B-8EFE13A7E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5684-2A03-3C4D-804C-2E586615CBBB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C687-E98E-B348-B79A-8E21CC7B6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FBD1-72F8-E64A-8D2F-763E7DBC8242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AFDA-6232-0B42-BE1A-04C597DDC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666F-BEF0-784A-AE67-DD1DC38C1832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A80E-BA96-0B47-8227-F246DB8D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03CB-7B36-5F40-92C3-64EC1B56A705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501E1-7630-494D-9D66-B57F035F5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8898-F142-9A4D-8B9D-A79CAAF2CF29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6F029-A395-ED45-90A5-D279DE639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6ED-E360-1D40-9F9A-F4667C5C67E8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3D67E-8F2A-334F-AEC4-E1EC41151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2F72-D5E5-D748-B408-BA294490F2F0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E5D23-B80C-FA47-9587-73B55B666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PNIC 32_PPT template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196013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00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23F0B8-9DC0-3046-BEF5-1DD5AB2ED545}" type="datetime1">
              <a:rPr lang="en-US"/>
              <a:pPr>
                <a:defRPr/>
              </a:pPr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FDBD70-4460-B244-8126-9C7817479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nic.net/policy-si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14499"/>
            <a:ext cx="9144000" cy="1695517"/>
          </a:xfrm>
        </p:spPr>
        <p:txBody>
          <a:bodyPr/>
          <a:lstStyle/>
          <a:p>
            <a:r>
              <a:rPr lang="en-US" dirty="0" smtClean="0"/>
              <a:t>APNIC 32 AMM</a:t>
            </a:r>
            <a:br>
              <a:rPr lang="en-US" dirty="0" smtClean="0"/>
            </a:br>
            <a:r>
              <a:rPr lang="en-US" dirty="0" smtClean="0"/>
              <a:t>Policy SIG Report</a:t>
            </a:r>
            <a:endParaRPr lang="en-AU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48440"/>
            <a:ext cx="6400800" cy="1233159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solidFill>
                  <a:schemeClr val="tx1"/>
                </a:solidFill>
              </a:rPr>
              <a:t>Andy Linton</a:t>
            </a:r>
          </a:p>
          <a:p>
            <a:pPr>
              <a:defRPr/>
            </a:pPr>
            <a:r>
              <a:rPr lang="en-AU" dirty="0" smtClean="0">
                <a:solidFill>
                  <a:schemeClr val="tx1"/>
                </a:solidFill>
              </a:rPr>
              <a:t>Thursday 1 September 2011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prop-098 Optimizing IPv6 allocation strategies (simplified)</a:t>
            </a:r>
            <a:r>
              <a:rPr lang="en-AU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501"/>
            <a:ext cx="8229600" cy="4028512"/>
          </a:xfrm>
        </p:spPr>
        <p:txBody>
          <a:bodyPr/>
          <a:lstStyle/>
          <a:p>
            <a:pPr>
              <a:buNone/>
            </a:pPr>
            <a:r>
              <a:rPr lang="en-AU" b="1" dirty="0" smtClean="0"/>
              <a:t>Problems this proposal aims to address:</a:t>
            </a:r>
          </a:p>
          <a:p>
            <a:r>
              <a:rPr lang="en-US" dirty="0" smtClean="0"/>
              <a:t>LIRs feel they must fit their entire subscriber base in a single /32.</a:t>
            </a:r>
          </a:p>
          <a:p>
            <a:r>
              <a:rPr lang="en-US" dirty="0" smtClean="0"/>
              <a:t>Network outages caused by bit math errors. This will lead to disaggregation.</a:t>
            </a:r>
          </a:p>
          <a:p>
            <a:r>
              <a:rPr lang="en-US" dirty="0" smtClean="0"/>
              <a:t>The HD ratio leaves much to be desired as an address administration tool.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prop-098 Optimizing IPv6 allocation strategies (simplified)</a:t>
            </a:r>
            <a:r>
              <a:rPr lang="en-AU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889"/>
            <a:ext cx="8229600" cy="405612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pPr eaLnBrk="1" hangingPunct="1"/>
            <a:r>
              <a:rPr lang="en-US" dirty="0" smtClean="0"/>
              <a:t>Utilization be measured in ‘Provider Allocation Units’ - smallest reassignment unit</a:t>
            </a:r>
          </a:p>
          <a:p>
            <a:pPr lvl="1" eaLnBrk="1" hangingPunct="1"/>
            <a:r>
              <a:rPr lang="en-US" dirty="0" smtClean="0"/>
              <a:t>75% or more utilization, or</a:t>
            </a:r>
          </a:p>
          <a:p>
            <a:pPr lvl="1" eaLnBrk="1" hangingPunct="1"/>
            <a:r>
              <a:rPr lang="en-US" dirty="0" smtClean="0"/>
              <a:t>One or more facilities has reached a 90% utilization and no blocks available to expand</a:t>
            </a:r>
          </a:p>
          <a:p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prop-098 Optimizing IPv6 allocation strategies (simplified)</a:t>
            </a:r>
            <a:r>
              <a:rPr lang="en-AU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501"/>
            <a:ext cx="8229600" cy="402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pPr eaLnBrk="1" hangingPunct="1"/>
            <a:r>
              <a:rPr lang="en-US" dirty="0" smtClean="0"/>
              <a:t>Allow LIRs to request nibble-aligned blocks of any size greater than or equal to /36</a:t>
            </a:r>
          </a:p>
          <a:p>
            <a:pPr lvl="1"/>
            <a:r>
              <a:rPr lang="en-US" dirty="0" smtClean="0"/>
              <a:t>Default minimum is /32</a:t>
            </a:r>
          </a:p>
          <a:p>
            <a:pPr lvl="1"/>
            <a:r>
              <a:rPr lang="en-US" dirty="0" smtClean="0"/>
              <a:t>Maximum to accommodate 5 years</a:t>
            </a:r>
          </a:p>
          <a:p>
            <a:pPr lvl="1"/>
            <a:r>
              <a:rPr lang="en-US" dirty="0" smtClean="0"/>
              <a:t>Subordinate LIR block count as fully utilized</a:t>
            </a:r>
          </a:p>
          <a:p>
            <a:pPr lvl="1"/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prop-098 Optimizing IPv6 allocation strategies (simplified)</a:t>
            </a:r>
            <a:r>
              <a:rPr lang="en-AU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1306"/>
            <a:ext cx="8229600" cy="401470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pPr eaLnBrk="1" hangingPunct="1"/>
            <a:r>
              <a:rPr lang="en-US" dirty="0" smtClean="0"/>
              <a:t>Subsequent allocations expand to the next nibble – existing allocation can be re-sized</a:t>
            </a:r>
          </a:p>
          <a:p>
            <a:pPr eaLnBrk="1" hangingPunct="1"/>
            <a:r>
              <a:rPr lang="en-US" dirty="0" smtClean="0"/>
              <a:t>Allocation shall not exceed a /16, but, a provider may receive multiple /16s to meet justified needs</a:t>
            </a:r>
          </a:p>
          <a:p>
            <a:pPr lvl="1" eaLnBrk="1" hangingPunct="1"/>
            <a:r>
              <a:rPr lang="en-US" dirty="0" smtClean="0"/>
              <a:t>LIR is ‘encouraged’ to vacate their old allocations</a:t>
            </a:r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prop-098 Optimizing IPv6 allocation strategies (simplified)</a:t>
            </a:r>
            <a:r>
              <a:rPr lang="en-AU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889"/>
            <a:ext cx="8229600" cy="4056124"/>
          </a:xfrm>
        </p:spPr>
        <p:txBody>
          <a:bodyPr/>
          <a:lstStyle/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Action:</a:t>
            </a:r>
          </a:p>
          <a:p>
            <a:pPr indent="-341313"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pol-32-02</a:t>
            </a:r>
            <a:r>
              <a:rPr lang="en-US" dirty="0" smtClean="0">
                <a:solidFill>
                  <a:srgbClr val="000000"/>
                </a:solidFill>
              </a:rPr>
              <a:t>: prop-098, “</a:t>
            </a:r>
            <a:r>
              <a:rPr lang="en-US" dirty="0" smtClean="0"/>
              <a:t>Optimizing IPv6 allocation strategies (simplified)</a:t>
            </a:r>
            <a:r>
              <a:rPr lang="en-US" dirty="0" smtClean="0">
                <a:solidFill>
                  <a:srgbClr val="000000"/>
                </a:solidFill>
              </a:rPr>
              <a:t>”, returned to the mailing list for further discussion. </a:t>
            </a:r>
          </a:p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prop-099 IPv6 Reservation for Large Network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501"/>
            <a:ext cx="8229600" cy="402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AU" dirty="0" smtClean="0"/>
              <a:t>Reservation request for projected network growth up to 10 years</a:t>
            </a:r>
          </a:p>
          <a:p>
            <a:pPr lvl="1" eaLnBrk="1" hangingPunct="1"/>
            <a:r>
              <a:rPr lang="en-AU" dirty="0" smtClean="0"/>
              <a:t>Long-term network plans</a:t>
            </a:r>
          </a:p>
          <a:p>
            <a:pPr lvl="1" eaLnBrk="1" hangingPunct="1"/>
            <a:r>
              <a:rPr lang="en-AU" dirty="0" smtClean="0"/>
              <a:t>Environmental factors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prop-099 IPv6 Reservation for Large Network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3695"/>
            <a:ext cx="8229600" cy="404231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pPr eaLnBrk="1" hangingPunct="1"/>
            <a:r>
              <a:rPr lang="en-AU" dirty="0" smtClean="0"/>
              <a:t>Reservation expires after 2 years unless re-justified</a:t>
            </a:r>
          </a:p>
          <a:p>
            <a:pPr lvl="1" eaLnBrk="1" hangingPunct="1"/>
            <a:r>
              <a:rPr lang="en-AU" dirty="0" smtClean="0"/>
              <a:t>Allocated prefixes registered in </a:t>
            </a:r>
            <a:r>
              <a:rPr lang="en-AU" dirty="0" err="1" smtClean="0"/>
              <a:t>whois</a:t>
            </a:r>
            <a:endParaRPr lang="en-AU" dirty="0" smtClean="0"/>
          </a:p>
          <a:p>
            <a:pPr lvl="1" eaLnBrk="1" hangingPunct="1"/>
            <a:r>
              <a:rPr lang="en-US" dirty="0" smtClean="0"/>
              <a:t>Reservation documented separately</a:t>
            </a:r>
            <a:r>
              <a:rPr lang="en-AU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prop-099 IPv6 Reservation for Large Network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501"/>
            <a:ext cx="8229600" cy="4028512"/>
          </a:xfrm>
        </p:spPr>
        <p:txBody>
          <a:bodyPr/>
          <a:lstStyle/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Action:</a:t>
            </a:r>
          </a:p>
          <a:p>
            <a:pPr indent="-341313"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pol-32-03</a:t>
            </a:r>
            <a:r>
              <a:rPr lang="en-US" dirty="0" smtClean="0">
                <a:solidFill>
                  <a:srgbClr val="000000"/>
                </a:solidFill>
              </a:rPr>
              <a:t>: prop-099, “</a:t>
            </a:r>
            <a:r>
              <a:rPr lang="en-US" dirty="0" smtClean="0"/>
              <a:t>IPv6 Reservation for Large Network</a:t>
            </a:r>
            <a:r>
              <a:rPr lang="en-US" dirty="0" smtClean="0">
                <a:solidFill>
                  <a:srgbClr val="000000"/>
                </a:solidFill>
              </a:rPr>
              <a:t>”, returned to the mailing list for further discussion. </a:t>
            </a:r>
          </a:p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7314"/>
          </a:xfrm>
        </p:spPr>
        <p:txBody>
          <a:bodyPr/>
          <a:lstStyle/>
          <a:p>
            <a:r>
              <a:rPr lang="en-US" sz="4000" dirty="0" smtClean="0"/>
              <a:t>prop-100 National IP Address Plan - Allocation of country-wide IP address blocks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74587"/>
            <a:ext cx="8419331" cy="3534034"/>
          </a:xfrm>
        </p:spPr>
        <p:txBody>
          <a:bodyPr/>
          <a:lstStyle/>
          <a:p>
            <a:pPr>
              <a:buNone/>
            </a:pPr>
            <a:r>
              <a:rPr lang="en-AU" b="1" dirty="0" smtClean="0"/>
              <a:t>Problems this proposal aims to address:</a:t>
            </a:r>
          </a:p>
          <a:p>
            <a:r>
              <a:rPr lang="en-US" dirty="0" smtClean="0"/>
              <a:t>APNIC policy does not allow address blocks to be allocated at the economy level</a:t>
            </a:r>
          </a:p>
          <a:p>
            <a:r>
              <a:rPr lang="en-US" dirty="0" smtClean="0"/>
              <a:t>This proposal calls for adequate IPv6 address space per economy be reserved for future allocations to organizations and stakeholders within that economy.</a:t>
            </a:r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7314"/>
          </a:xfrm>
        </p:spPr>
        <p:txBody>
          <a:bodyPr/>
          <a:lstStyle/>
          <a:p>
            <a:r>
              <a:rPr lang="en-US" sz="4000" dirty="0" smtClean="0"/>
              <a:t>prop-100 National IP Address Plan - Allocation of country-wide IP address blocks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393"/>
            <a:ext cx="8229600" cy="352022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r>
              <a:rPr lang="en-US" dirty="0" smtClean="0"/>
              <a:t>Analysis and Projection of Requirements</a:t>
            </a:r>
            <a:endParaRPr lang="en-AU" dirty="0" smtClean="0"/>
          </a:p>
          <a:p>
            <a:r>
              <a:rPr lang="en-US" dirty="0" smtClean="0"/>
              <a:t>Reservation of the IPv6 address space for different economies by APNIC 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Development Process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27611" r="-27611"/>
          <a:stretch>
            <a:fillRect/>
          </a:stretch>
        </p:blipFill>
        <p:spPr bwMode="auto">
          <a:xfrm>
            <a:off x="457200" y="139393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6925" y="3953853"/>
            <a:ext cx="15748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36288D"/>
                </a:solidFill>
                <a:ea typeface="Arial Unicode MS" charset="0"/>
                <a:cs typeface="Arial Unicode MS" charset="0"/>
              </a:rPr>
              <a:t>We are here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286500" y="4028465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7314"/>
          </a:xfrm>
        </p:spPr>
        <p:txBody>
          <a:bodyPr/>
          <a:lstStyle/>
          <a:p>
            <a:r>
              <a:rPr lang="en-US" sz="4000" dirty="0" smtClean="0"/>
              <a:t>prop-100 National IP Address Plan - Allocation of country-wide IP address blocks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393"/>
            <a:ext cx="8229600" cy="3520228"/>
          </a:xfrm>
        </p:spPr>
        <p:txBody>
          <a:bodyPr/>
          <a:lstStyle/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Action:</a:t>
            </a:r>
          </a:p>
          <a:p>
            <a:pPr indent="-341313"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pol-32-04</a:t>
            </a:r>
            <a:r>
              <a:rPr lang="en-US" dirty="0" smtClean="0">
                <a:solidFill>
                  <a:srgbClr val="000000"/>
                </a:solidFill>
              </a:rPr>
              <a:t>: prop-0100, “</a:t>
            </a:r>
            <a:r>
              <a:rPr lang="en-US" dirty="0" smtClean="0"/>
              <a:t>National IP Address Plan - Allocation of country-wide IP address blocks</a:t>
            </a:r>
            <a:r>
              <a:rPr lang="en-US" dirty="0" smtClean="0">
                <a:solidFill>
                  <a:srgbClr val="000000"/>
                </a:solidFill>
              </a:rPr>
              <a:t>”, returned to the mailing list for further discussion. </a:t>
            </a:r>
          </a:p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17" y="2519148"/>
            <a:ext cx="8617966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94193-EBB9-4F71-BA76-AA4801F8D92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IPv6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5" y="1697662"/>
            <a:ext cx="8229600" cy="4525963"/>
          </a:xfrm>
        </p:spPr>
        <p:txBody>
          <a:bodyPr/>
          <a:lstStyle/>
          <a:p>
            <a:r>
              <a:rPr lang="en-US" dirty="0" smtClean="0"/>
              <a:t>Now in ‘Stage 3’ of IPv4 Exhaustion</a:t>
            </a:r>
          </a:p>
          <a:p>
            <a:r>
              <a:rPr lang="en-US" dirty="0" smtClean="0"/>
              <a:t>IPv6 Policy now the main area of interest</a:t>
            </a:r>
          </a:p>
          <a:p>
            <a:r>
              <a:rPr lang="en-US" dirty="0" smtClean="0"/>
              <a:t>Undertake a high-level review of IPv6 policies</a:t>
            </a:r>
          </a:p>
          <a:p>
            <a:r>
              <a:rPr lang="en-US" dirty="0" smtClean="0"/>
              <a:t>More details soon on Mailing List</a:t>
            </a:r>
          </a:p>
          <a:p>
            <a:r>
              <a:rPr lang="en-US" dirty="0" smtClean="0"/>
              <a:t>Subscribe at </a:t>
            </a:r>
            <a:r>
              <a:rPr lang="en-US" dirty="0" err="1" smtClean="0">
                <a:hlinkClick r:id="rId2"/>
              </a:rPr>
              <a:t>www.apnic.net</a:t>
            </a:r>
            <a:r>
              <a:rPr lang="en-US" dirty="0" smtClean="0">
                <a:hlinkClick r:id="rId2"/>
              </a:rPr>
              <a:t>/policy-sig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Policy Prop-069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1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Action Item: pol-27-02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Pending approval at each remaining stage of the policy development process, the APNIC Secretariat to implement prop-69, "Global policy proposal for the allocation of IPv4 blocks to Regional Internet Registries," with the following clarifications: </a:t>
            </a:r>
          </a:p>
          <a:p>
            <a:pPr lvl="1"/>
            <a:r>
              <a:rPr lang="en-US" sz="2400" dirty="0" smtClean="0"/>
              <a:t>The minimum size for redistributions by IANA to be explicitly documented</a:t>
            </a:r>
          </a:p>
          <a:p>
            <a:pPr lvl="1"/>
            <a:r>
              <a:rPr lang="en-US" sz="2400" dirty="0" smtClean="0"/>
              <a:t>Examples of how IANA would redistribute space to the RIRs to be added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Policy Prop-069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050"/>
            <a:ext cx="8229600" cy="3507101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The membership of the APNIC Policy SIG recognizes that Prop-069 - Global policy proposal for the allocation of IPv4 blocks to Regional Internet Registries has been been superseded by Prop-097 and that Prop-069 should be abandoned.</a:t>
            </a:r>
          </a:p>
          <a:p>
            <a:pPr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Proposals under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727"/>
            <a:ext cx="8686800" cy="5357091"/>
          </a:xfrm>
        </p:spPr>
        <p:txBody>
          <a:bodyPr>
            <a:noAutofit/>
          </a:bodyPr>
          <a:lstStyle/>
          <a:p>
            <a:r>
              <a:rPr lang="en-US" b="1" dirty="0" smtClean="0"/>
              <a:t>prop-096:</a:t>
            </a:r>
            <a:r>
              <a:rPr lang="en-US" dirty="0" smtClean="0"/>
              <a:t> Maintaining demonstrated needs requirement in transfer policy after the final </a:t>
            </a:r>
            <a:br>
              <a:rPr lang="en-US" dirty="0" smtClean="0"/>
            </a:br>
            <a:r>
              <a:rPr lang="en-US" dirty="0" smtClean="0"/>
              <a:t>/8 phase</a:t>
            </a:r>
          </a:p>
          <a:p>
            <a:r>
              <a:rPr lang="en-US" b="1" dirty="0" smtClean="0"/>
              <a:t>prop-098: </a:t>
            </a:r>
            <a:r>
              <a:rPr lang="en-US" dirty="0" smtClean="0"/>
              <a:t>Optimizing IPv6 allocation strategies (simplified)</a:t>
            </a:r>
          </a:p>
          <a:p>
            <a:r>
              <a:rPr lang="en-US" b="1" dirty="0" smtClean="0"/>
              <a:t>prop-099: </a:t>
            </a:r>
            <a:r>
              <a:rPr lang="en-US" dirty="0" smtClean="0"/>
              <a:t>IPv6 Reservation for Large Networks</a:t>
            </a:r>
          </a:p>
          <a:p>
            <a:r>
              <a:rPr lang="en-US" b="1" dirty="0" smtClean="0"/>
              <a:t>prop-100: </a:t>
            </a:r>
            <a:r>
              <a:rPr lang="en-US" dirty="0" smtClean="0"/>
              <a:t>National IP Address Plan - Allocation of country-wide IP address blocks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3148"/>
          </a:xfrm>
        </p:spPr>
        <p:txBody>
          <a:bodyPr/>
          <a:lstStyle/>
          <a:p>
            <a:r>
              <a:rPr lang="en-US" sz="4000" dirty="0" smtClean="0"/>
              <a:t>prop-096 Maintaining demonstrated needs requirement in transfer policy after the final /8 phase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393"/>
            <a:ext cx="8229600" cy="3807620"/>
          </a:xfrm>
        </p:spPr>
        <p:txBody>
          <a:bodyPr/>
          <a:lstStyle/>
          <a:p>
            <a:pPr>
              <a:buNone/>
            </a:pPr>
            <a:r>
              <a:rPr lang="en-AU" b="1" dirty="0" smtClean="0"/>
              <a:t>Problems this proposal aims to address:</a:t>
            </a:r>
          </a:p>
          <a:p>
            <a:r>
              <a:rPr lang="en-US" dirty="0" smtClean="0"/>
              <a:t>APNIC is the only RIR that does not require a demonstrated need for transfers.</a:t>
            </a:r>
          </a:p>
          <a:p>
            <a:r>
              <a:rPr lang="en-US" dirty="0" smtClean="0"/>
              <a:t>Other RIRs are reluctant to recognize any inter-RIR transfer policy with APNIC.</a:t>
            </a:r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256"/>
            <a:ext cx="8229600" cy="365575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Proposed solution:</a:t>
            </a:r>
          </a:p>
          <a:p>
            <a:pPr eaLnBrk="1" hangingPunct="1"/>
            <a:r>
              <a:rPr lang="en-US" dirty="0" smtClean="0"/>
              <a:t>It is proposed that recipients of transfers be required to justify their need for IPv4 address space.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Consensus Reached in SIG. </a:t>
            </a:r>
            <a:r>
              <a:rPr lang="en-US" smtClean="0"/>
              <a:t>Require AMM</a:t>
            </a:r>
          </a:p>
          <a:p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3148"/>
          </a:xfrm>
        </p:spPr>
        <p:txBody>
          <a:bodyPr/>
          <a:lstStyle/>
          <a:p>
            <a:r>
              <a:rPr lang="en-US" sz="4000" dirty="0" smtClean="0"/>
              <a:t>prop-096 Maintaining demonstrated needs requirement in transfer policy after the final /8 phase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256"/>
            <a:ext cx="8229600" cy="3655757"/>
          </a:xfrm>
        </p:spPr>
        <p:txBody>
          <a:bodyPr/>
          <a:lstStyle/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Action:</a:t>
            </a:r>
          </a:p>
          <a:p>
            <a:pPr indent="-341313"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pol-32-01</a:t>
            </a:r>
            <a:r>
              <a:rPr lang="en-US" dirty="0" smtClean="0">
                <a:solidFill>
                  <a:srgbClr val="000000"/>
                </a:solidFill>
              </a:rPr>
              <a:t>: Pending approval at each remaining stage of the policy proposal process, APNIC Secretariat to implement proposal prop-098, “</a:t>
            </a:r>
            <a:r>
              <a:rPr lang="en-US" dirty="0" smtClean="0"/>
              <a:t>Maintaining demonstrated needs requirement in transfer policy after the final /8 phase</a:t>
            </a:r>
            <a:r>
              <a:rPr lang="en-US" dirty="0" smtClean="0">
                <a:solidFill>
                  <a:srgbClr val="000000"/>
                </a:solidFill>
              </a:rPr>
              <a:t>”.</a:t>
            </a:r>
          </a:p>
          <a:p>
            <a:pPr indent="-341313">
              <a:spcBef>
                <a:spcPts val="8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3148"/>
          </a:xfrm>
        </p:spPr>
        <p:txBody>
          <a:bodyPr/>
          <a:lstStyle/>
          <a:p>
            <a:r>
              <a:rPr lang="en-US" sz="4000" dirty="0" smtClean="0"/>
              <a:t>prop-096 Maintaining demonstrated needs requirement in transfer policy after the final /8 phase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 32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938</Words>
  <Application>Microsoft Macintosh PowerPoint</Application>
  <PresentationFormat>On-screen Show (4:3)</PresentationFormat>
  <Paragraphs>97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APNIC 32 PPT template</vt:lpstr>
      <vt:lpstr>APNIC 32 AMM Policy SIG Report</vt:lpstr>
      <vt:lpstr>Policy Development Process</vt:lpstr>
      <vt:lpstr>Review of IPv6 Policy</vt:lpstr>
      <vt:lpstr>Global Policy Prop-069</vt:lpstr>
      <vt:lpstr>Global Policy Prop-069</vt:lpstr>
      <vt:lpstr>Proposals under Discussion</vt:lpstr>
      <vt:lpstr>prop-096 Maintaining demonstrated needs requirement in transfer policy after the final /8 phase </vt:lpstr>
      <vt:lpstr>prop-096 Maintaining demonstrated needs requirement in transfer policy after the final /8 phase </vt:lpstr>
      <vt:lpstr>prop-096 Maintaining demonstrated needs requirement in transfer policy after the final /8 phase </vt:lpstr>
      <vt:lpstr>prop-098 Optimizing IPv6 allocation strategies (simplified) </vt:lpstr>
      <vt:lpstr>prop-098 Optimizing IPv6 allocation strategies (simplified) </vt:lpstr>
      <vt:lpstr>prop-098 Optimizing IPv6 allocation strategies (simplified) </vt:lpstr>
      <vt:lpstr>prop-098 Optimizing IPv6 allocation strategies (simplified) </vt:lpstr>
      <vt:lpstr>prop-098 Optimizing IPv6 allocation strategies (simplified) </vt:lpstr>
      <vt:lpstr>prop-099 IPv6 Reservation for Large Network</vt:lpstr>
      <vt:lpstr>prop-099 IPv6 Reservation for Large Network</vt:lpstr>
      <vt:lpstr>prop-099 IPv6 Reservation for Large Network</vt:lpstr>
      <vt:lpstr>prop-100 National IP Address Plan - Allocation of country-wide IP address blocks</vt:lpstr>
      <vt:lpstr>prop-100 National IP Address Plan - Allocation of country-wide IP address blocks</vt:lpstr>
      <vt:lpstr>prop-100 National IP Address Plan - Allocation of country-wide IP address blocks</vt:lpstr>
      <vt:lpstr>Thank you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SIG Chairs / EC Meeting</dc:title>
  <dc:creator>Adam  Gosling</dc:creator>
  <cp:lastModifiedBy>Bhadrika Magan</cp:lastModifiedBy>
  <cp:revision>9</cp:revision>
  <dcterms:created xsi:type="dcterms:W3CDTF">2011-09-01T02:22:16Z</dcterms:created>
  <dcterms:modified xsi:type="dcterms:W3CDTF">2011-09-01T02:23:24Z</dcterms:modified>
</cp:coreProperties>
</file>