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70" r:id="rId9"/>
    <p:sldId id="266" r:id="rId10"/>
    <p:sldId id="262" r:id="rId11"/>
    <p:sldId id="263" r:id="rId12"/>
    <p:sldId id="272" r:id="rId13"/>
    <p:sldId id="264" r:id="rId14"/>
    <p:sldId id="271" r:id="rId15"/>
    <p:sldId id="265" r:id="rId16"/>
    <p:sldId id="27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BF530-4522-2A45-A4AD-22BB06B49219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4C57-E012-F740-85F3-9A2B30773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07D5-702C-C44B-B1C5-1E011BCA0F41}" type="datetimeFigureOut">
              <a:rPr lang="en-US" smtClean="0"/>
              <a:pPr/>
              <a:t>9/1/11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D2DC0-B5CE-8541-9253-0D14DB6A99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Provides highly distributed, resilient, and low latency service for region’s reverse DNS data</a:t>
            </a:r>
          </a:p>
          <a:p>
            <a:pPr lvl="1"/>
            <a:r>
              <a:rPr lang="en-US" dirty="0" smtClean="0"/>
              <a:t>apnic1.dnsnode.net enabled</a:t>
            </a:r>
          </a:p>
          <a:p>
            <a:pPr lvl="1"/>
            <a:r>
              <a:rPr lang="en-US" dirty="0" smtClean="0"/>
              <a:t>About ¼ of queries served by this cloud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D2DC0-B5CE-8541-9253-0D14DB6A99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AFEC-AF4F-5643-9D87-FAF54498154E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B655-791A-A14D-B5CA-4774AF6F1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F5BC7-DAAA-7A4F-A15D-716A7F5B7C15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F14F-6138-ED42-857C-94702DF13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6411-32EF-6E4A-BBF4-31D4E71D1795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B9D2-3C6D-B44F-B1AF-D1E83CC65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8EEF-797A-3242-98BE-EA4632D63D29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D29DC-AE7B-904B-ADFA-CF055F254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D547-6E44-0A42-ACAB-B1D187C13139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0EF3-8C35-864E-8A0B-4FCD4FFE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A459-783E-E34E-A7C4-65F44A1F858F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DB9B8-16C8-864B-8183-AB0214A8F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0BD5-B98A-3A4F-B021-3C40BA37EBB4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F068-4DED-AE43-943A-DABA7F2E0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4178-B6C7-3A49-900A-8D1214C08993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F097-B1FA-7A4E-8410-B14E91C8C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41501-7C5B-3A4A-BBA1-FBF51396DD4E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A9362-1184-F147-B94F-DFED70B9C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552D-96E4-1742-8966-2D726B3DE6B8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4F1E-DBBA-2346-992B-8DE2D3AD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51C3-F656-6D47-9700-486874DD8523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5D4C-55D9-274E-8FD3-63CDC03E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PNIC 32_PPT templat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196013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BE5971-D7F6-3840-827D-9B73AD8A7904}" type="datetime1">
              <a:rPr lang="en-US" smtClean="0"/>
              <a:pPr>
                <a:defRPr/>
              </a:pPr>
              <a:t>9/1/11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B332CD-5F6E-0845-A9DC-6A5A3A90D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PNIC 32_PPT templa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88075"/>
            <a:ext cx="9144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Area Report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Byron </a:t>
            </a:r>
            <a:r>
              <a:rPr lang="en-US" dirty="0" err="1" smtClean="0">
                <a:solidFill>
                  <a:schemeClr val="tx1"/>
                </a:solidFill>
              </a:rPr>
              <a:t>Ellacott</a:t>
            </a:r>
            <a:r>
              <a:rPr lang="en-US" dirty="0" smtClean="0">
                <a:solidFill>
                  <a:schemeClr val="tx1"/>
                </a:solidFill>
              </a:rPr>
              <a:t>, Technical Area Director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FB655-791A-A14D-B5CA-4774AF6F15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Testing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78375"/>
          </a:xfrm>
        </p:spPr>
        <p:txBody>
          <a:bodyPr/>
          <a:lstStyle/>
          <a:p>
            <a:r>
              <a:rPr lang="en-US" dirty="0" smtClean="0"/>
              <a:t>Improvements to software testing practices</a:t>
            </a:r>
          </a:p>
          <a:p>
            <a:pPr lvl="1"/>
            <a:r>
              <a:rPr lang="en-US" dirty="0" smtClean="0"/>
              <a:t>Automated unit testing and reporting improvements</a:t>
            </a:r>
          </a:p>
          <a:p>
            <a:pPr lvl="1"/>
            <a:r>
              <a:rPr lang="en-US" dirty="0" smtClean="0"/>
              <a:t>Greater use of tools for testing and preparing for continuous integration</a:t>
            </a:r>
          </a:p>
          <a:p>
            <a:r>
              <a:rPr lang="en-US" dirty="0" smtClean="0"/>
              <a:t>Improvements to change management practices</a:t>
            </a:r>
          </a:p>
          <a:p>
            <a:pPr lvl="1"/>
            <a:r>
              <a:rPr lang="en-US" dirty="0" smtClean="0"/>
              <a:t>Following industry 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78375"/>
          </a:xfrm>
        </p:spPr>
        <p:txBody>
          <a:bodyPr/>
          <a:lstStyle/>
          <a:p>
            <a:r>
              <a:rPr lang="en-US" dirty="0" smtClean="0"/>
              <a:t>Adoption of Agile software development methodologies</a:t>
            </a:r>
          </a:p>
          <a:p>
            <a:pPr lvl="1"/>
            <a:r>
              <a:rPr lang="en-US" dirty="0" smtClean="0"/>
              <a:t>Improved reporting capabilities, increased communication and information sharing</a:t>
            </a:r>
          </a:p>
          <a:p>
            <a:pPr lvl="1"/>
            <a:r>
              <a:rPr lang="en-US" dirty="0" smtClean="0"/>
              <a:t>Provides greater software quality, test-driven development </a:t>
            </a:r>
          </a:p>
          <a:p>
            <a:pPr lvl="1"/>
            <a:r>
              <a:rPr lang="en-US" dirty="0" smtClean="0"/>
              <a:t>Guided by continuous integration principles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6160"/>
          </a:xfrm>
        </p:spPr>
        <p:txBody>
          <a:bodyPr/>
          <a:lstStyle/>
          <a:p>
            <a:r>
              <a:rPr lang="en-US" dirty="0" smtClean="0"/>
              <a:t>Agile</a:t>
            </a:r>
            <a:endParaRPr lang="en-US" dirty="0"/>
          </a:p>
        </p:txBody>
      </p:sp>
      <p:pic>
        <p:nvPicPr>
          <p:cNvPr id="5" name="Content Placeholder 4" descr="burndow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671" r="-21671"/>
          <a:stretch>
            <a:fillRect/>
          </a:stretch>
        </p:blipFill>
        <p:spPr>
          <a:xfrm>
            <a:off x="8739" y="1176160"/>
            <a:ext cx="8678061" cy="47725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6999"/>
          </a:xfrm>
        </p:spPr>
        <p:txBody>
          <a:bodyPr/>
          <a:lstStyle/>
          <a:p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APNIC Labs	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03"/>
            <a:ext cx="8229600" cy="4565710"/>
          </a:xfrm>
        </p:spPr>
        <p:txBody>
          <a:bodyPr/>
          <a:lstStyle/>
          <a:p>
            <a:r>
              <a:rPr lang="en-US" dirty="0" smtClean="0"/>
              <a:t>Supporting R&amp;D with remote measurement techniques</a:t>
            </a:r>
          </a:p>
          <a:p>
            <a:pPr lvl="1"/>
            <a:r>
              <a:rPr lang="en-US" dirty="0" smtClean="0"/>
              <a:t>Software expertise provided for cost effective and broad measurement of client-side IPv6 capability measurements</a:t>
            </a:r>
          </a:p>
          <a:p>
            <a:pPr lvl="1"/>
            <a:r>
              <a:rPr lang="en-US" dirty="0" smtClean="0"/>
              <a:t>Provides rich data on client capabilities</a:t>
            </a:r>
          </a:p>
          <a:p>
            <a:pPr lvl="1"/>
            <a:r>
              <a:rPr lang="en-US" dirty="0" smtClean="0"/>
              <a:t>Offers website operators tools to measure own audience via Google Analytics suite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labs.apnic.net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APNIC Labs</a:t>
            </a:r>
            <a:endParaRPr lang="en-US" sz="4200" dirty="0"/>
          </a:p>
        </p:txBody>
      </p:sp>
      <p:pic>
        <p:nvPicPr>
          <p:cNvPr id="5" name="Content Placeholder 4" descr="Screen shot 2011-08-05 at 3.51.4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448" r="-14448"/>
          <a:stretch>
            <a:fillRect/>
          </a:stretch>
        </p:blipFill>
        <p:spPr>
          <a:xfrm>
            <a:off x="215924" y="1201785"/>
            <a:ext cx="8470876" cy="4918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731819"/>
            <a:ext cx="225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2682"/>
          </a:xfrm>
        </p:spPr>
        <p:txBody>
          <a:bodyPr/>
          <a:lstStyle/>
          <a:p>
            <a:r>
              <a:rPr lang="en-US" sz="4200" dirty="0" err="1" smtClean="0"/>
              <a:t>Modelling</a:t>
            </a:r>
            <a:r>
              <a:rPr lang="en-US" sz="4200" dirty="0" smtClean="0"/>
              <a:t> and Process Management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8246"/>
            <a:ext cx="8229600" cy="4247767"/>
          </a:xfrm>
        </p:spPr>
        <p:txBody>
          <a:bodyPr/>
          <a:lstStyle/>
          <a:p>
            <a:r>
              <a:rPr lang="en-US" dirty="0" smtClean="0"/>
              <a:t>Expertise provided in </a:t>
            </a:r>
            <a:r>
              <a:rPr lang="en-US" dirty="0" err="1" smtClean="0"/>
              <a:t>modelling</a:t>
            </a:r>
            <a:r>
              <a:rPr lang="en-US" dirty="0" smtClean="0"/>
              <a:t> and documenting processes, identifying bottlenecks and opportunities for improved efficiency</a:t>
            </a:r>
          </a:p>
          <a:p>
            <a:r>
              <a:rPr lang="en-US" dirty="0" smtClean="0"/>
              <a:t>Use of industry standard process </a:t>
            </a:r>
            <a:r>
              <a:rPr lang="en-US" dirty="0" err="1" smtClean="0"/>
              <a:t>modelling</a:t>
            </a:r>
            <a:r>
              <a:rPr lang="en-US" dirty="0" smtClean="0"/>
              <a:t> systems such as BPM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Delivering Value</a:t>
            </a:r>
          </a:p>
          <a:p>
            <a:pPr lvl="1"/>
            <a:r>
              <a:rPr lang="en-US" dirty="0" smtClean="0"/>
              <a:t>Taken full load on </a:t>
            </a:r>
            <a:r>
              <a:rPr lang="en-US" dirty="0" err="1" smtClean="0"/>
              <a:t>e.in-addr-servers.arpa</a:t>
            </a:r>
            <a:r>
              <a:rPr lang="en-US" dirty="0" smtClean="0"/>
              <a:t> and e.ip6-servers.arpa</a:t>
            </a:r>
          </a:p>
          <a:p>
            <a:pPr lvl="1"/>
            <a:r>
              <a:rPr lang="en-US" dirty="0" smtClean="0"/>
              <a:t>Rapid deployment of Australian DNS </a:t>
            </a:r>
            <a:r>
              <a:rPr lang="en-US" dirty="0" err="1" smtClean="0"/>
              <a:t>anycast</a:t>
            </a:r>
            <a:r>
              <a:rPr lang="en-US" dirty="0" smtClean="0"/>
              <a:t> node </a:t>
            </a:r>
          </a:p>
          <a:p>
            <a:pPr lvl="1"/>
            <a:r>
              <a:rPr lang="en-US" dirty="0" smtClean="0"/>
              <a:t>Submitted DNSSEC DS records to IANA</a:t>
            </a:r>
          </a:p>
          <a:p>
            <a:pPr lvl="1"/>
            <a:r>
              <a:rPr lang="en-US" dirty="0" smtClean="0"/>
              <a:t>Added large anycast service provider for reverse DNS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Delivering Value</a:t>
            </a:r>
          </a:p>
          <a:p>
            <a:pPr lvl="1"/>
            <a:r>
              <a:rPr lang="en-US" dirty="0" smtClean="0"/>
              <a:t>Improvements to change management and software testing practices</a:t>
            </a:r>
          </a:p>
          <a:p>
            <a:pPr lvl="2"/>
            <a:r>
              <a:rPr lang="en-US" dirty="0" smtClean="0"/>
              <a:t>Adoption of Agile software testing practices</a:t>
            </a:r>
          </a:p>
          <a:p>
            <a:r>
              <a:rPr lang="en-US" dirty="0" smtClean="0"/>
              <a:t>Supporting Internet Development</a:t>
            </a:r>
          </a:p>
          <a:p>
            <a:pPr lvl="1"/>
            <a:r>
              <a:rPr lang="en-US" dirty="0" smtClean="0"/>
              <a:t>Supporting R&amp;D with remote IPv6 measurement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78375"/>
          </a:xfrm>
        </p:spPr>
        <p:txBody>
          <a:bodyPr/>
          <a:lstStyle/>
          <a:p>
            <a:r>
              <a:rPr lang="en-US" dirty="0" smtClean="0"/>
              <a:t>Corporate Support</a:t>
            </a:r>
          </a:p>
          <a:p>
            <a:pPr lvl="1"/>
            <a:r>
              <a:rPr lang="en-US" dirty="0" smtClean="0"/>
              <a:t>Deployed load balancers between Australian facilities</a:t>
            </a:r>
          </a:p>
          <a:p>
            <a:pPr lvl="1"/>
            <a:r>
              <a:rPr lang="en-US" dirty="0" smtClean="0"/>
              <a:t>Supporting APNIC business with </a:t>
            </a:r>
            <a:r>
              <a:rPr lang="en-US" dirty="0" err="1" smtClean="0"/>
              <a:t>modelling</a:t>
            </a:r>
            <a:r>
              <a:rPr lang="en-US" dirty="0" smtClean="0"/>
              <a:t> and process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</a:t>
            </a:r>
            <a:r>
              <a:rPr lang="en-US" dirty="0" err="1" smtClean="0"/>
              <a:t>e.in-addr</a:t>
            </a:r>
            <a:r>
              <a:rPr lang="en-US" dirty="0" smtClean="0"/>
              <a:t> and e.ip6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760913"/>
          </a:xfrm>
        </p:spPr>
        <p:txBody>
          <a:bodyPr/>
          <a:lstStyle/>
          <a:p>
            <a:r>
              <a:rPr lang="en-US" sz="3100" dirty="0" smtClean="0"/>
              <a:t>APNIC now serving </a:t>
            </a:r>
            <a:r>
              <a:rPr lang="en-US" sz="3100" dirty="0" err="1" smtClean="0"/>
              <a:t>e.in-addr-servers.arpa</a:t>
            </a:r>
            <a:r>
              <a:rPr lang="en-US" sz="3100" dirty="0" smtClean="0"/>
              <a:t> and e.ip6-servers.arpa. </a:t>
            </a:r>
            <a:r>
              <a:rPr lang="en-US" dirty="0" smtClean="0"/>
              <a:t>labels.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e-revers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00" y="2533587"/>
            <a:ext cx="6589268" cy="359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</a:t>
            </a:r>
            <a:r>
              <a:rPr lang="en-US" dirty="0" err="1" smtClean="0"/>
              <a:t>e.in-addr</a:t>
            </a:r>
            <a:r>
              <a:rPr lang="en-US" dirty="0" smtClean="0"/>
              <a:t> </a:t>
            </a:r>
            <a:r>
              <a:rPr lang="en-US" smtClean="0"/>
              <a:t>and e.ip6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Transitioned and successfully taken on full load from 8 March 2011</a:t>
            </a:r>
          </a:p>
          <a:p>
            <a:r>
              <a:rPr lang="en-US" dirty="0" smtClean="0"/>
              <a:t>Servers handling about 3,000 queries per second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0029"/>
          </a:xfrm>
        </p:spPr>
        <p:txBody>
          <a:bodyPr/>
          <a:lstStyle/>
          <a:p>
            <a:r>
              <a:rPr lang="en-US" dirty="0" smtClean="0"/>
              <a:t>DNS Anycast Node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444"/>
            <a:ext cx="8229600" cy="4615570"/>
          </a:xfrm>
        </p:spPr>
        <p:txBody>
          <a:bodyPr/>
          <a:lstStyle/>
          <a:p>
            <a:r>
              <a:rPr lang="en-US" dirty="0" smtClean="0"/>
              <a:t>Successfully built a rapid deployment anycast node in Australia for DNS</a:t>
            </a:r>
          </a:p>
          <a:p>
            <a:pPr lvl="1"/>
            <a:r>
              <a:rPr lang="en-US" dirty="0" smtClean="0"/>
              <a:t>In response to Japan disaster</a:t>
            </a:r>
          </a:p>
          <a:p>
            <a:pPr lvl="1"/>
            <a:r>
              <a:rPr lang="en-US" dirty="0" smtClean="0"/>
              <a:t>Completed in under two weeks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5412"/>
          </a:xfrm>
        </p:spPr>
        <p:txBody>
          <a:bodyPr/>
          <a:lstStyle/>
          <a:p>
            <a:r>
              <a:rPr lang="en-US" dirty="0" smtClean="0"/>
              <a:t>DS Records to IANA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050"/>
            <a:ext cx="8229600" cy="4525963"/>
          </a:xfrm>
        </p:spPr>
        <p:txBody>
          <a:bodyPr/>
          <a:lstStyle/>
          <a:p>
            <a:r>
              <a:rPr lang="en-US" dirty="0" smtClean="0"/>
              <a:t>Submitted Delegation Signer (DS) to IANA</a:t>
            </a:r>
          </a:p>
          <a:p>
            <a:pPr lvl="1"/>
            <a:r>
              <a:rPr lang="en-US" dirty="0" smtClean="0"/>
              <a:t>APNIC submitted regional DS records to IANA on 3 May 2011, extending DNSSEC validation chains down to APNIC’s zones.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Anycast to Reverse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78375"/>
          </a:xfrm>
        </p:spPr>
        <p:txBody>
          <a:bodyPr/>
          <a:lstStyle/>
          <a:p>
            <a:r>
              <a:rPr lang="en-US" dirty="0" smtClean="0"/>
              <a:t>Added large anycast service provider to reverse DNS zones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D29DC-AE7B-904B-ADFA-CF055F25446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 descr="anycast-enabled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41459" b="-41459"/>
          <a:stretch>
            <a:fillRect/>
          </a:stretch>
        </p:blipFill>
        <p:spPr>
          <a:xfrm>
            <a:off x="1793884" y="902802"/>
            <a:ext cx="6036310" cy="67647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NIC 32 PPT template(5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32 PPT template(5).pot</Template>
  <TotalTime>437</TotalTime>
  <Words>405</Words>
  <Application>Microsoft Macintosh PowerPoint</Application>
  <PresentationFormat>On-screen Show (4:3)</PresentationFormat>
  <Paragraphs>76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APNIC 32 PPT template(5)</vt:lpstr>
      <vt:lpstr>Technical Area Report</vt:lpstr>
      <vt:lpstr>Key Deliverables</vt:lpstr>
      <vt:lpstr>Key Deliverables</vt:lpstr>
      <vt:lpstr>Key Deliverables</vt:lpstr>
      <vt:lpstr>Serving e.in-addr and e.ip6</vt:lpstr>
      <vt:lpstr>Serving e.in-addr and e.ip6</vt:lpstr>
      <vt:lpstr>DNS Anycast Node </vt:lpstr>
      <vt:lpstr>DS Records to IANA</vt:lpstr>
      <vt:lpstr>Anycast to Reverse DNS</vt:lpstr>
      <vt:lpstr>Improved Testing Practices</vt:lpstr>
      <vt:lpstr>Agile</vt:lpstr>
      <vt:lpstr>Agile</vt:lpstr>
      <vt:lpstr> APNIC Labs </vt:lpstr>
      <vt:lpstr>APNIC Labs</vt:lpstr>
      <vt:lpstr>Modelling and Process Management</vt:lpstr>
      <vt:lpstr>Thank You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Bhadrika Magan</dc:creator>
  <cp:lastModifiedBy>Samantha Marks</cp:lastModifiedBy>
  <cp:revision>12</cp:revision>
  <cp:lastPrinted>2011-09-01T02:05:58Z</cp:lastPrinted>
  <dcterms:created xsi:type="dcterms:W3CDTF">2011-09-01T02:05:08Z</dcterms:created>
  <dcterms:modified xsi:type="dcterms:W3CDTF">2011-09-01T02:06:14Z</dcterms:modified>
</cp:coreProperties>
</file>