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0" r:id="rId4"/>
    <p:sldId id="262" r:id="rId5"/>
    <p:sldId id="279" r:id="rId6"/>
    <p:sldId id="261" r:id="rId7"/>
    <p:sldId id="263" r:id="rId8"/>
    <p:sldId id="265" r:id="rId9"/>
    <p:sldId id="266" r:id="rId10"/>
    <p:sldId id="267" r:id="rId11"/>
    <p:sldId id="280" r:id="rId12"/>
    <p:sldId id="268" r:id="rId13"/>
    <p:sldId id="284" r:id="rId14"/>
    <p:sldId id="273" r:id="rId15"/>
    <p:sldId id="274" r:id="rId16"/>
    <p:sldId id="277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19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F8ADA-F318-7A42-AF62-869973F280B0}" type="datetimeFigureOut">
              <a:rPr lang="en-US" smtClean="0"/>
              <a:t>2/03/12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6BA39-F47C-2C45-AF33-E40DF11F6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77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4367F-C31F-7B4A-80D9-62A0B68E026D}" type="datetimeFigureOut">
              <a:rPr lang="en-US" smtClean="0"/>
              <a:t>2/03/12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DA50C-F996-AD4F-8E6D-AB1E5C27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576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6A80009-CC71-E846-9981-406BBA092DA3}" type="slidenum">
              <a:rPr lang="en-GB"/>
              <a:pPr/>
              <a:t>2</a:t>
            </a:fld>
            <a:endParaRPr lang="en-GB"/>
          </a:p>
        </p:txBody>
      </p:sp>
      <p:sp>
        <p:nvSpPr>
          <p:cNvPr id="1741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baseline="0" dirty="0" smtClean="0"/>
              <a:t> Predictable levels of delegation pre-exhaustion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A50C-F996-AD4F-8E6D-AB1E5C2760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80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 Continued strong growth in IPv6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A50C-F996-AD4F-8E6D-AB1E5C2760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14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 Steady growth of AS delegations (cum. ASN by year)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A50C-F996-AD4F-8E6D-AB1E5C2760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6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NIC 33_PPT template-03-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44825"/>
            <a:ext cx="8424936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077072"/>
            <a:ext cx="842493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4456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4456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535113"/>
            <a:ext cx="4176463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74875"/>
            <a:ext cx="4176463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EF9675-E9C0-5D4F-856D-2BA80A6FC7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3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FECCF38-2943-7F4E-9622-AF3612BED5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3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B7986D-DA59-A548-B27D-EA248A20D5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9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NIC 33_PPT template-03-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8424936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933056"/>
            <a:ext cx="8424936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325918" y="5085184"/>
            <a:ext cx="8460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703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352928" cy="45651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6CDED10-5869-1944-8B9A-3E79CDFD59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5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PNIC 33_PPT template-03-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21904"/>
            <a:ext cx="83529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36912"/>
            <a:ext cx="8352928" cy="35283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A67715-3922-AC4B-8CFC-C32C0DDE14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7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PNIC 33_PPT template-03-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996952"/>
            <a:ext cx="9144000" cy="352839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70782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140968"/>
            <a:ext cx="8352928" cy="32530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536" y="2420888"/>
            <a:ext cx="8352928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3A67715-3922-AC4B-8CFC-C32C0DDE14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0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27384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96544" cy="1143000"/>
          </a:xfrm>
        </p:spPr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4896544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3A67715-3922-AC4B-8CFC-C32C0DDE14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  <p:pic>
        <p:nvPicPr>
          <p:cNvPr id="15" name="Picture 14" descr="APNIC 33_PPT template-03-03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580112" y="0"/>
            <a:ext cx="3563887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8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PNIC 33_PPT template-03-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1916832"/>
            <a:ext cx="9144000" cy="324036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536" y="3965525"/>
            <a:ext cx="8373710" cy="6492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D62AD2-F50F-7741-9EA5-3D77E75EF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9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7384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4896544" cy="2049191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3A67715-3922-AC4B-8CFC-C32C0DDE14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  <p:pic>
        <p:nvPicPr>
          <p:cNvPr id="14" name="Picture 13" descr="APNIC 33_PPT template-03-03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580112" y="0"/>
            <a:ext cx="3563887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6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4456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764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84DA3FD-DE2A-4B4E-B384-3C0A3D3D306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85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3A67715-3922-AC4B-8CFC-C32C0DDE14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APNIC 33_PPT template-02.jp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2878"/>
            <a:ext cx="9144000" cy="67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94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APNIC 33_PPT template-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344313" y="2160588"/>
            <a:ext cx="7799388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chemeClr val="bg1"/>
                </a:solidFill>
              </a:rPr>
              <a:t>Delivering Value</a:t>
            </a:r>
          </a:p>
          <a:p>
            <a:pPr eaLnBrk="1" hangingPunct="1"/>
            <a:endParaRPr lang="en-US" sz="44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3000" dirty="0" err="1" smtClean="0">
                <a:solidFill>
                  <a:schemeClr val="bg1"/>
                </a:solidFill>
              </a:rPr>
              <a:t>Sanjaya</a:t>
            </a:r>
            <a:r>
              <a:rPr lang="en-US" sz="3000" dirty="0" smtClean="0">
                <a:solidFill>
                  <a:schemeClr val="bg1"/>
                </a:solidFill>
              </a:rPr>
              <a:t>,</a:t>
            </a:r>
          </a:p>
          <a:p>
            <a:pPr eaLnBrk="1" hangingPunct="1"/>
            <a:r>
              <a:rPr lang="en-US" sz="3000" dirty="0" smtClean="0">
                <a:solidFill>
                  <a:schemeClr val="bg1"/>
                </a:solidFill>
              </a:rPr>
              <a:t>Services and </a:t>
            </a:r>
          </a:p>
          <a:p>
            <a:pPr eaLnBrk="1" hangingPunct="1"/>
            <a:r>
              <a:rPr lang="en-US" sz="3000" dirty="0" smtClean="0">
                <a:solidFill>
                  <a:schemeClr val="bg1"/>
                </a:solidFill>
              </a:rPr>
              <a:t>Operations Director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Number Delegations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6A965F2-6A16-624D-806F-C9CE716AA395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5" name="Content Placeholder 4" descr="AS numbers assigned_cumulative.jpg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87" r="-687" b="-2205"/>
          <a:stretch/>
        </p:blipFill>
        <p:spPr>
          <a:xfrm>
            <a:off x="1590784" y="1232481"/>
            <a:ext cx="4545483" cy="5068482"/>
          </a:xfrm>
        </p:spPr>
      </p:pic>
      <p:sp>
        <p:nvSpPr>
          <p:cNvPr id="6" name="TextBox 5"/>
          <p:cNvSpPr txBox="1"/>
          <p:nvPr/>
        </p:nvSpPr>
        <p:spPr>
          <a:xfrm>
            <a:off x="6779627" y="5906877"/>
            <a:ext cx="2360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 of 31 December 2011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643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AS Number Distribution</a:t>
            </a:r>
            <a:endParaRPr lang="en-US" dirty="0"/>
          </a:p>
        </p:txBody>
      </p:sp>
      <p:pic>
        <p:nvPicPr>
          <p:cNvPr id="7" name="Content Placeholder 6" descr="Total AS numbers by economy-1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12"/>
          <a:stretch/>
        </p:blipFill>
        <p:spPr>
          <a:xfrm>
            <a:off x="1674801" y="1270049"/>
            <a:ext cx="5220589" cy="4741429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6CDED10-5869-1944-8B9A-3E79CDFD596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79627" y="5906877"/>
            <a:ext cx="2360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 of 31 December 2011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5917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Quality Assurance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Whois cleanup project</a:t>
            </a:r>
          </a:p>
          <a:p>
            <a:pPr lvl="1"/>
            <a:r>
              <a:rPr lang="en-US" dirty="0"/>
              <a:t>155,618 unreferenced objects removed</a:t>
            </a:r>
          </a:p>
          <a:p>
            <a:pPr lvl="1"/>
            <a:r>
              <a:rPr lang="en-US" dirty="0"/>
              <a:t>49,542 errors updated</a:t>
            </a:r>
          </a:p>
          <a:p>
            <a:pPr lvl="1"/>
            <a:r>
              <a:rPr lang="en-US" dirty="0"/>
              <a:t>Update your </a:t>
            </a:r>
            <a:r>
              <a:rPr lang="en-US" dirty="0" err="1"/>
              <a:t>mnt-irt</a:t>
            </a:r>
            <a:r>
              <a:rPr lang="en-US" dirty="0"/>
              <a:t> object attributes</a:t>
            </a:r>
          </a:p>
          <a:p>
            <a:r>
              <a:rPr lang="en-AU" dirty="0"/>
              <a:t>Reachability testing 39/8, 106/</a:t>
            </a:r>
            <a:r>
              <a:rPr lang="en-AU" dirty="0" smtClean="0"/>
              <a:t>8, </a:t>
            </a:r>
            <a:r>
              <a:rPr lang="en-AU" dirty="0"/>
              <a:t>and 103/8 (final /8</a:t>
            </a:r>
            <a:r>
              <a:rPr lang="en-AU" dirty="0" smtClean="0"/>
              <a:t>)</a:t>
            </a:r>
            <a:endParaRPr lang="en-AU" dirty="0"/>
          </a:p>
          <a:p>
            <a:r>
              <a:rPr lang="en-US" dirty="0" err="1"/>
              <a:t>BoF</a:t>
            </a:r>
            <a:r>
              <a:rPr lang="en-US" dirty="0"/>
              <a:t> sessions at APNIC 31, 32</a:t>
            </a:r>
            <a:r>
              <a:rPr lang="en-US" dirty="0" smtClean="0"/>
              <a:t>, and </a:t>
            </a:r>
            <a:r>
              <a:rPr lang="en-US" dirty="0"/>
              <a:t>33</a:t>
            </a:r>
          </a:p>
          <a:p>
            <a:pPr lvl="1"/>
            <a:r>
              <a:rPr lang="en-AU" dirty="0"/>
              <a:t>http://meetings.apnic.net/33/program/bof</a:t>
            </a:r>
            <a:endParaRPr lang="en-US" dirty="0"/>
          </a:p>
          <a:p>
            <a:r>
              <a:rPr lang="en-US" dirty="0"/>
              <a:t>Outreach activities</a:t>
            </a:r>
          </a:p>
          <a:p>
            <a:pPr lvl="1"/>
            <a:r>
              <a:rPr lang="en-US" dirty="0"/>
              <a:t>JANOG, LACNIC, </a:t>
            </a:r>
            <a:r>
              <a:rPr lang="en-US" dirty="0" smtClean="0"/>
              <a:t>and RIPE </a:t>
            </a:r>
            <a:r>
              <a:rPr lang="en-US" dirty="0"/>
              <a:t>NCC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6A965F2-6A16-624D-806F-C9CE716AA395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140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8959"/>
          </a:xfrm>
        </p:spPr>
        <p:txBody>
          <a:bodyPr/>
          <a:lstStyle/>
          <a:p>
            <a:r>
              <a:rPr lang="en-US" dirty="0" smtClean="0"/>
              <a:t>Membership Growth</a:t>
            </a:r>
            <a:endParaRPr lang="en-US" dirty="0"/>
          </a:p>
        </p:txBody>
      </p:sp>
      <p:pic>
        <p:nvPicPr>
          <p:cNvPr id="4" name="Content Placeholder 3" descr="membership growth_edited-1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320" t="-10934" b="-1"/>
          <a:stretch/>
        </p:blipFill>
        <p:spPr>
          <a:xfrm>
            <a:off x="520183" y="629789"/>
            <a:ext cx="6795017" cy="551915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6CDED10-5869-1944-8B9A-3E79CDFD596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88635" y="5906877"/>
            <a:ext cx="2360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 of 31 December 2011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446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Member Services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Registered </a:t>
            </a:r>
            <a:r>
              <a:rPr lang="en-US" dirty="0" err="1" smtClean="0"/>
              <a:t>MyAPNIC</a:t>
            </a:r>
            <a:r>
              <a:rPr lang="en-US" dirty="0" smtClean="0"/>
              <a:t> users - 4,698 </a:t>
            </a:r>
            <a:endParaRPr lang="en-US" dirty="0"/>
          </a:p>
          <a:p>
            <a:r>
              <a:rPr lang="en-US" dirty="0" smtClean="0"/>
              <a:t>Helpdesk stats: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hat </a:t>
            </a:r>
            <a:r>
              <a:rPr lang="en-US" dirty="0"/>
              <a:t>requests: </a:t>
            </a:r>
            <a:r>
              <a:rPr lang="en-US" dirty="0" smtClean="0"/>
              <a:t>1,770 </a:t>
            </a:r>
          </a:p>
          <a:p>
            <a:pPr lvl="1"/>
            <a:r>
              <a:rPr lang="en-US" dirty="0" smtClean="0"/>
              <a:t>Tickets received</a:t>
            </a:r>
            <a:r>
              <a:rPr lang="en-US" dirty="0"/>
              <a:t>: </a:t>
            </a:r>
            <a:r>
              <a:rPr lang="en-US" dirty="0" smtClean="0"/>
              <a:t>12,625 </a:t>
            </a:r>
          </a:p>
          <a:p>
            <a:pPr lvl="1"/>
            <a:r>
              <a:rPr lang="en-US" dirty="0" smtClean="0"/>
              <a:t>Administration </a:t>
            </a:r>
            <a:r>
              <a:rPr lang="en-US" dirty="0"/>
              <a:t>tickets resolved: </a:t>
            </a:r>
            <a:r>
              <a:rPr lang="en-US" dirty="0" smtClean="0"/>
              <a:t>3,302 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M</a:t>
            </a:r>
            <a:r>
              <a:rPr lang="en-US" dirty="0" smtClean="0"/>
              <a:t>ember </a:t>
            </a:r>
            <a:r>
              <a:rPr lang="en-US" dirty="0"/>
              <a:t>accounts established: 524 </a:t>
            </a:r>
            <a:endParaRPr lang="en-US" dirty="0" smtClean="0"/>
          </a:p>
          <a:p>
            <a:pPr lvl="1"/>
            <a:r>
              <a:rPr lang="en-US" dirty="0" smtClean="0"/>
              <a:t>Growth 2010 – 2011: 4.29%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6A965F2-6A16-624D-806F-C9CE716AA395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497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MyAPNIC</a:t>
            </a:r>
            <a:r>
              <a:rPr lang="en-US" dirty="0" smtClean="0"/>
              <a:t> Features in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DNSSEC support</a:t>
            </a:r>
            <a:endParaRPr lang="en-US" dirty="0" smtClean="0"/>
          </a:p>
          <a:p>
            <a:pPr lvl="1"/>
            <a:r>
              <a:rPr lang="en-US" dirty="0" smtClean="0"/>
              <a:t>Account holders can now sign their reverse DNS records through MyAPNIC</a:t>
            </a:r>
          </a:p>
          <a:p>
            <a:r>
              <a:rPr lang="en-AU" dirty="0" smtClean="0"/>
              <a:t>IRT object reminder</a:t>
            </a:r>
          </a:p>
          <a:p>
            <a:pPr lvl="1"/>
            <a:r>
              <a:rPr lang="en-AU" dirty="0" smtClean="0"/>
              <a:t>Reminds Members if they have not registered an IRT object</a:t>
            </a:r>
          </a:p>
          <a:p>
            <a:r>
              <a:rPr lang="en-AU" dirty="0" smtClean="0"/>
              <a:t>Whois update improvements</a:t>
            </a:r>
          </a:p>
          <a:p>
            <a:pPr lvl="1"/>
            <a:r>
              <a:rPr lang="en-AU" dirty="0" smtClean="0"/>
              <a:t>Bulk upload feature improvement</a:t>
            </a:r>
          </a:p>
          <a:p>
            <a:pPr lvl="1"/>
            <a:r>
              <a:rPr lang="en-AU" dirty="0" smtClean="0"/>
              <a:t>All </a:t>
            </a:r>
            <a:r>
              <a:rPr lang="en-AU" dirty="0" err="1" smtClean="0"/>
              <a:t>whois</a:t>
            </a:r>
            <a:r>
              <a:rPr lang="en-AU" dirty="0" smtClean="0"/>
              <a:t> object types are now supported</a:t>
            </a:r>
          </a:p>
          <a:p>
            <a:r>
              <a:rPr lang="en-AU" dirty="0" smtClean="0"/>
              <a:t>IPv6 sparse assignment</a:t>
            </a:r>
          </a:p>
          <a:p>
            <a:pPr lvl="1"/>
            <a:r>
              <a:rPr lang="en-AU" dirty="0" smtClean="0"/>
              <a:t>A tool to help Members calculate starting addresses of sparsely managed sub-delegations</a:t>
            </a:r>
          </a:p>
          <a:p>
            <a:r>
              <a:rPr lang="en-AU" dirty="0" smtClean="0"/>
              <a:t>IPv4 transfers facilitation</a:t>
            </a:r>
          </a:p>
          <a:p>
            <a:pPr lvl="1"/>
            <a:r>
              <a:rPr lang="en-AU" dirty="0" smtClean="0"/>
              <a:t>Implementation of prop-050 and prop-096</a:t>
            </a:r>
          </a:p>
          <a:p>
            <a:pPr lvl="1"/>
            <a:endParaRPr lang="en-US" dirty="0" smtClean="0"/>
          </a:p>
          <a:p>
            <a:endParaRPr lang="en-AU" sz="25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6A965F2-6A16-624D-806F-C9CE716AA395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293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82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20116"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smtClean="0">
                <a:latin typeface="Arial Bold" charset="0"/>
                <a:ea typeface="Arial Bold" charset="0"/>
                <a:cs typeface="Arial Bold" charset="0"/>
              </a:rPr>
              <a:t>Overview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4329"/>
            <a:ext cx="8228160" cy="4526396"/>
          </a:xfrm>
        </p:spPr>
        <p:txBody>
          <a:bodyPr/>
          <a:lstStyle/>
          <a:p>
            <a:pPr marL="391686" indent="-293764" eaLnBrk="1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smtClean="0"/>
              <a:t>IPv4 exhaustion</a:t>
            </a:r>
          </a:p>
          <a:p>
            <a:pPr marL="391686" indent="-293764" eaLnBrk="1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smtClean="0"/>
              <a:t>Resource delegation</a:t>
            </a:r>
          </a:p>
          <a:p>
            <a:pPr marL="391686" indent="-293764" eaLnBrk="1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smtClean="0"/>
              <a:t>Resource Quality Assurance</a:t>
            </a:r>
          </a:p>
          <a:p>
            <a:pPr marL="391686" indent="-293764" eaLnBrk="1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smtClean="0"/>
              <a:t>Member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6A965F2-6A16-624D-806F-C9CE716AA395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1157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Exhaustion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APNIC reached its final /8 IPv4 block on 15 April 2011</a:t>
            </a:r>
          </a:p>
          <a:p>
            <a:r>
              <a:rPr lang="en-US" dirty="0" smtClean="0"/>
              <a:t>Now delegating from the final /8 - 103/8</a:t>
            </a:r>
          </a:p>
          <a:p>
            <a:pPr lvl="1"/>
            <a:r>
              <a:rPr lang="en-US" dirty="0" smtClean="0"/>
              <a:t>Maximum of a /22 per account holder</a:t>
            </a:r>
            <a:endParaRPr lang="en-US" dirty="0"/>
          </a:p>
          <a:p>
            <a:r>
              <a:rPr lang="en-US" dirty="0"/>
              <a:t>IPv4 </a:t>
            </a:r>
            <a:r>
              <a:rPr lang="en-US" dirty="0" smtClean="0"/>
              <a:t>transfers</a:t>
            </a:r>
          </a:p>
          <a:p>
            <a:pPr lvl="1"/>
            <a:r>
              <a:rPr lang="en-US" dirty="0" smtClean="0"/>
              <a:t>Pre-approvals</a:t>
            </a:r>
          </a:p>
          <a:p>
            <a:pPr lvl="2"/>
            <a:r>
              <a:rPr lang="en-US" dirty="0" smtClean="0"/>
              <a:t>Implementation of prop-096</a:t>
            </a:r>
          </a:p>
          <a:p>
            <a:pPr lvl="2"/>
            <a:r>
              <a:rPr lang="en-US" dirty="0" smtClean="0"/>
              <a:t>Recipient of transferred resources may apply for for preapproval by demonstrating need before finding a source</a:t>
            </a:r>
          </a:p>
          <a:p>
            <a:pPr lvl="1"/>
            <a:r>
              <a:rPr lang="en-US" dirty="0"/>
              <a:t>http://</a:t>
            </a:r>
            <a:r>
              <a:rPr lang="en-US" dirty="0" smtClean="0"/>
              <a:t>www.apnic.net/ipv4-stage3-faq</a:t>
            </a:r>
            <a:endParaRPr lang="en-US" sz="3300" dirty="0"/>
          </a:p>
          <a:p>
            <a:endParaRPr lang="en-US" sz="33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F0AF934-1801-534E-BE49-41A3D61F19B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273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Final /8 Delegations 2011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6A965F2-6A16-624D-806F-C9CE716AA395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3" name="Picture 2" descr="LAST USE -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812" y="1322581"/>
            <a:ext cx="4693920" cy="480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2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/8 Delegations by Economy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FECCF38-2943-7F4E-9622-AF3612BED5B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79627" y="5906877"/>
            <a:ext cx="2360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 of 31 December 2011</a:t>
            </a:r>
            <a:endParaRPr lang="en-US" sz="1400" dirty="0"/>
          </a:p>
        </p:txBody>
      </p:sp>
      <p:pic>
        <p:nvPicPr>
          <p:cNvPr id="3" name="Picture 2" descr="Final -8 delegations -22-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092" y="1319132"/>
            <a:ext cx="7127456" cy="475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0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IPv4 Delegations 2011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6A965F2-6A16-624D-806F-C9CE716AA395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775271" y="5910991"/>
            <a:ext cx="2325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 of 31 December 2011</a:t>
            </a:r>
            <a:endParaRPr lang="en-US" sz="1400" dirty="0"/>
          </a:p>
        </p:txBody>
      </p:sp>
      <p:pic>
        <p:nvPicPr>
          <p:cNvPr id="8" name="Content Placeholder 7" descr="cumulative v4 pre-exhaustion-1.png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6" t="-24828" r="-15246" b="-2048"/>
          <a:stretch/>
        </p:blipFill>
        <p:spPr>
          <a:xfrm>
            <a:off x="1960931" y="274638"/>
            <a:ext cx="4887942" cy="6022190"/>
          </a:xfrm>
        </p:spPr>
      </p:pic>
    </p:spTree>
    <p:extLst>
      <p:ext uri="{BB962C8B-B14F-4D97-AF65-F5344CB8AC3E}">
        <p14:creationId xmlns:p14="http://schemas.microsoft.com/office/powerpoint/2010/main" val="3559729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Total IPv4 Distribution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6A965F2-6A16-624D-806F-C9CE716AA395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2" name="Picture 1" descr="v4_Distribution by economy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900" y="1282700"/>
            <a:ext cx="6662377" cy="42851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79627" y="5906877"/>
            <a:ext cx="2360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 of 31 December 2011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62206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Delegations 2011</a:t>
            </a:r>
            <a:endParaRPr lang="en-US" dirty="0"/>
          </a:p>
        </p:txBody>
      </p:sp>
      <p:pic>
        <p:nvPicPr>
          <p:cNvPr id="5" name="Content Placeholder 4" descr="cumulative v6_by year copy.jpg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665" t="-29628" r="-3050" b="-517"/>
          <a:stretch/>
        </p:blipFill>
        <p:spPr>
          <a:xfrm>
            <a:off x="1626368" y="-167906"/>
            <a:ext cx="4780166" cy="627776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6A965F2-6A16-624D-806F-C9CE716AA395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79627" y="5906877"/>
            <a:ext cx="2360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 of 31 December 2011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6899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Total IPv6 Distribution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6A965F2-6A16-624D-806F-C9CE716AA395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2" name="Picture 1" descr="Number IPv6 delegations_by econom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600" y="1384300"/>
            <a:ext cx="6144260" cy="4077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79627" y="5906877"/>
            <a:ext cx="2360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 of 31 December 2011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0803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range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APNIC33 PowerPoint Template_Final</Template>
  <TotalTime>718</TotalTime>
  <Words>386</Words>
  <Application>Microsoft Macintosh PowerPoint</Application>
  <PresentationFormat>On-screen Show (4:3)</PresentationFormat>
  <Paragraphs>88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Orange APNIC Theme</vt:lpstr>
      <vt:lpstr>PowerPoint Presentation</vt:lpstr>
      <vt:lpstr>Overview</vt:lpstr>
      <vt:lpstr>IPv4 Exhaustion</vt:lpstr>
      <vt:lpstr>Final /8 Delegations 2011</vt:lpstr>
      <vt:lpstr>Final /8 Delegations by Economy</vt:lpstr>
      <vt:lpstr>IPv4 Delegations 2011</vt:lpstr>
      <vt:lpstr>Total IPv4 Distribution</vt:lpstr>
      <vt:lpstr>IPv6 Delegations 2011</vt:lpstr>
      <vt:lpstr>Total IPv6 Distribution</vt:lpstr>
      <vt:lpstr>AS Number Delegations 2011</vt:lpstr>
      <vt:lpstr>Total AS Number Distribution</vt:lpstr>
      <vt:lpstr>Resource Quality Assurance</vt:lpstr>
      <vt:lpstr>Membership Growth</vt:lpstr>
      <vt:lpstr>Member Services</vt:lpstr>
      <vt:lpstr>MyAPNIC Features in 2011</vt:lpstr>
      <vt:lpstr>Thank You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Emma Powney</dc:creator>
  <cp:lastModifiedBy>Samantha Marks</cp:lastModifiedBy>
  <cp:revision>52</cp:revision>
  <dcterms:created xsi:type="dcterms:W3CDTF">2011-11-17T02:15:04Z</dcterms:created>
  <dcterms:modified xsi:type="dcterms:W3CDTF">2012-03-02T06:02:43Z</dcterms:modified>
</cp:coreProperties>
</file>